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Lst>
  <p:notesMasterIdLst>
    <p:notesMasterId r:id="rId6"/>
  </p:notesMasterIdLst>
  <p:sldIdLst>
    <p:sldId id="256" r:id="rId4"/>
    <p:sldId id="336" r:id="rId5"/>
    <p:sldId id="299" r:id="rId7"/>
    <p:sldId id="300" r:id="rId8"/>
    <p:sldId id="301" r:id="rId9"/>
    <p:sldId id="337" r:id="rId10"/>
    <p:sldId id="302" r:id="rId11"/>
    <p:sldId id="380" r:id="rId12"/>
    <p:sldId id="500" r:id="rId13"/>
    <p:sldId id="303" r:id="rId14"/>
    <p:sldId id="381" r:id="rId15"/>
    <p:sldId id="382" r:id="rId16"/>
    <p:sldId id="304" r:id="rId17"/>
    <p:sldId id="305" r:id="rId18"/>
    <p:sldId id="383" r:id="rId19"/>
    <p:sldId id="338" r:id="rId20"/>
    <p:sldId id="306" r:id="rId21"/>
    <p:sldId id="384" r:id="rId22"/>
    <p:sldId id="385" r:id="rId23"/>
    <p:sldId id="307" r:id="rId24"/>
    <p:sldId id="502" r:id="rId25"/>
    <p:sldId id="503" r:id="rId26"/>
    <p:sldId id="308" r:id="rId27"/>
    <p:sldId id="428" r:id="rId28"/>
    <p:sldId id="339" r:id="rId29"/>
    <p:sldId id="309" r:id="rId30"/>
    <p:sldId id="429" r:id="rId31"/>
    <p:sldId id="504" r:id="rId32"/>
    <p:sldId id="310" r:id="rId33"/>
    <p:sldId id="430" r:id="rId34"/>
    <p:sldId id="311" r:id="rId35"/>
    <p:sldId id="431" r:id="rId36"/>
    <p:sldId id="505" r:id="rId37"/>
    <p:sldId id="506" r:id="rId38"/>
    <p:sldId id="340" r:id="rId39"/>
    <p:sldId id="312" r:id="rId40"/>
    <p:sldId id="313" r:id="rId41"/>
    <p:sldId id="432" r:id="rId42"/>
    <p:sldId id="435" r:id="rId43"/>
    <p:sldId id="433" r:id="rId44"/>
    <p:sldId id="436" r:id="rId45"/>
    <p:sldId id="434" r:id="rId46"/>
    <p:sldId id="314" r:id="rId47"/>
    <p:sldId id="468" r:id="rId48"/>
    <p:sldId id="469" r:id="rId49"/>
    <p:sldId id="470" r:id="rId50"/>
    <p:sldId id="507" r:id="rId51"/>
    <p:sldId id="508" r:id="rId52"/>
    <p:sldId id="315" r:id="rId53"/>
    <p:sldId id="471" r:id="rId54"/>
    <p:sldId id="472" r:id="rId55"/>
    <p:sldId id="473" r:id="rId56"/>
    <p:sldId id="316" r:id="rId57"/>
    <p:sldId id="474" r:id="rId58"/>
    <p:sldId id="475" r:id="rId59"/>
    <p:sldId id="476" r:id="rId60"/>
    <p:sldId id="317" r:id="rId61"/>
    <p:sldId id="318" r:id="rId62"/>
    <p:sldId id="319" r:id="rId63"/>
    <p:sldId id="320" r:id="rId64"/>
    <p:sldId id="321" r:id="rId65"/>
    <p:sldId id="341" r:id="rId66"/>
    <p:sldId id="322" r:id="rId67"/>
    <p:sldId id="323" r:id="rId68"/>
    <p:sldId id="324" r:id="rId69"/>
    <p:sldId id="325" r:id="rId70"/>
    <p:sldId id="326" r:id="rId71"/>
    <p:sldId id="327" r:id="rId72"/>
    <p:sldId id="328" r:id="rId73"/>
    <p:sldId id="329" r:id="rId74"/>
    <p:sldId id="330" r:id="rId75"/>
    <p:sldId id="342" r:id="rId76"/>
    <p:sldId id="331" r:id="rId77"/>
    <p:sldId id="332" r:id="rId78"/>
    <p:sldId id="333" r:id="rId79"/>
    <p:sldId id="334" r:id="rId80"/>
    <p:sldId id="289" r:id="rId81"/>
  </p:sldIdLst>
  <p:sldSz cx="9144000" cy="6858000" type="screen4x3"/>
  <p:notesSz cx="6858000" cy="9144000"/>
  <p:custDataLst>
    <p:tags r:id="rId85"/>
  </p:custDataLst>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D7FF"/>
    <a:srgbClr val="BDBD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43"/>
    <p:restoredTop sz="78288" autoAdjust="0"/>
  </p:normalViewPr>
  <p:slideViewPr>
    <p:cSldViewPr snapToGrid="0" snapToObjects="1">
      <p:cViewPr varScale="1">
        <p:scale>
          <a:sx n="78" d="100"/>
          <a:sy n="78" d="100"/>
        </p:scale>
        <p:origin x="13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5" Type="http://schemas.openxmlformats.org/officeDocument/2006/relationships/tags" Target="tags/tag162.xml"/><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142515C-3E3F-442E-B14F-AEDC6A24B2C0}" type="doc">
      <dgm:prSet loTypeId="urn:microsoft.com/office/officeart/2005/8/layout/matrix3" loCatId="matrix" qsTypeId="urn:microsoft.com/office/officeart/2005/8/quickstyle/simple2#1" qsCatId="simple" csTypeId="urn:microsoft.com/office/officeart/2005/8/colors/accent1_2#1" csCatId="accent1" phldr="1"/>
      <dgm:spPr/>
      <dgm:t>
        <a:bodyPr/>
        <a:lstStyle/>
        <a:p>
          <a:endParaRPr lang="zh-CN" altLang="en-US"/>
        </a:p>
      </dgm:t>
    </dgm:pt>
    <dgm:pt modelId="{1ACCBB52-8138-415A-9660-9ED8562309DD}">
      <dgm:prSet phldr="0" custT="1"/>
      <dgm:spPr/>
      <dgm:t>
        <a:bodyPr vert="horz" wrap="square"/>
        <a:p>
          <a:pPr rtl="0">
            <a:lnSpc>
              <a:spcPct val="100000"/>
            </a:lnSpc>
            <a:spcBef>
              <a:spcPct val="0"/>
            </a:spcBef>
            <a:spcAft>
              <a:spcPct val="35000"/>
            </a:spcAft>
          </a:pPr>
          <a:r>
            <a:rPr lang="en-US" altLang="zh-CN" sz="2400" dirty="0"/>
            <a:t>OpenAI</a:t>
          </a:r>
          <a:r>
            <a:rPr lang="en-US" altLang="zh-CN" sz="2400" dirty="0"/>
            <a:t/>
          </a:r>
          <a:endParaRPr lang="en-US" altLang="zh-CN" sz="2400" dirty="0"/>
        </a:p>
      </dgm:t>
    </dgm:pt>
    <dgm:pt modelId="{B0015997-68D4-4665-BE8B-F8D6B9A96DD1}" cxnId="{2C5EA5AB-A926-4C13-8467-E960C53D67F4}" type="parTrans">
      <dgm:prSet/>
      <dgm:spPr/>
      <dgm:t>
        <a:bodyPr/>
        <a:lstStyle/>
        <a:p>
          <a:endParaRPr lang="zh-CN" altLang="en-US"/>
        </a:p>
      </dgm:t>
    </dgm:pt>
    <dgm:pt modelId="{DAB9FEC6-73D5-4712-8067-808AC4E8C852}" cxnId="{2C5EA5AB-A926-4C13-8467-E960C53D67F4}" type="sibTrans">
      <dgm:prSet/>
      <dgm:spPr/>
      <dgm:t>
        <a:bodyPr/>
        <a:lstStyle/>
        <a:p>
          <a:endParaRPr lang="zh-CN" altLang="en-US"/>
        </a:p>
      </dgm:t>
    </dgm:pt>
    <dgm:pt modelId="{0AB477A1-9E6A-4605-8489-D1830101AC77}">
      <dgm:prSet phldr="0" custT="1"/>
      <dgm:spPr/>
      <dgm:t>
        <a:bodyPr vert="horz" wrap="square"/>
        <a:p>
          <a:pPr rtl="0">
            <a:lnSpc>
              <a:spcPct val="100000"/>
            </a:lnSpc>
            <a:spcBef>
              <a:spcPct val="0"/>
            </a:spcBef>
            <a:spcAft>
              <a:spcPct val="35000"/>
            </a:spcAft>
          </a:pPr>
          <a:r>
            <a:rPr lang="en-US" altLang="zh-CN" sz="2400" dirty="0"/>
            <a:t>Google Cloud AI</a:t>
          </a:r>
          <a:r>
            <a:rPr lang="en-US" altLang="zh-CN" sz="2400" dirty="0"/>
            <a:t/>
          </a:r>
          <a:endParaRPr lang="en-US" altLang="zh-CN" sz="2400" dirty="0"/>
        </a:p>
      </dgm:t>
    </dgm:pt>
    <dgm:pt modelId="{3FDFF0E9-9EFC-46D2-9F0E-C510F30FA563}" cxnId="{7AC13F31-0BAD-4C54-ABE8-2FA32FFCE051}" type="parTrans">
      <dgm:prSet/>
      <dgm:spPr/>
      <dgm:t>
        <a:bodyPr/>
        <a:lstStyle/>
        <a:p>
          <a:endParaRPr lang="zh-CN" altLang="en-US"/>
        </a:p>
      </dgm:t>
    </dgm:pt>
    <dgm:pt modelId="{92CFDA25-7B07-4852-9F99-F9CBACE9B99E}" cxnId="{7AC13F31-0BAD-4C54-ABE8-2FA32FFCE051}" type="sibTrans">
      <dgm:prSet/>
      <dgm:spPr/>
      <dgm:t>
        <a:bodyPr/>
        <a:lstStyle/>
        <a:p>
          <a:endParaRPr lang="zh-CN" altLang="en-US"/>
        </a:p>
      </dgm:t>
    </dgm:pt>
    <dgm:pt modelId="{72CFB7C9-77E8-434B-9958-13959222C42D}">
      <dgm:prSet phldr="0" custT="1"/>
      <dgm:spPr/>
      <dgm:t>
        <a:bodyPr vert="horz" wrap="square"/>
        <a:p>
          <a:pPr rtl="0">
            <a:lnSpc>
              <a:spcPct val="100000"/>
            </a:lnSpc>
            <a:spcBef>
              <a:spcPct val="0"/>
            </a:spcBef>
            <a:spcAft>
              <a:spcPct val="35000"/>
            </a:spcAft>
          </a:pPr>
          <a:r>
            <a:rPr lang="en-US" altLang="zh-CN" sz="2400" dirty="0"/>
            <a:t>Microsoft Azure AI</a:t>
          </a:r>
          <a:r>
            <a:rPr lang="en-US" altLang="zh-CN" sz="2400" dirty="0"/>
            <a:t/>
          </a:r>
          <a:endParaRPr lang="en-US" altLang="zh-CN" sz="2400" dirty="0"/>
        </a:p>
      </dgm:t>
    </dgm:pt>
    <dgm:pt modelId="{4A2EEF19-B3E8-4F3D-A873-9A81E01489FB}" cxnId="{09AC4FDD-03AE-4E21-B168-57C6F72C6BC4}" type="parTrans">
      <dgm:prSet/>
      <dgm:spPr/>
      <dgm:t>
        <a:bodyPr/>
        <a:lstStyle/>
        <a:p>
          <a:endParaRPr lang="zh-CN" altLang="en-US"/>
        </a:p>
      </dgm:t>
    </dgm:pt>
    <dgm:pt modelId="{774CD928-BC44-4090-A8EB-E33B528D9DF9}" cxnId="{09AC4FDD-03AE-4E21-B168-57C6F72C6BC4}" type="sibTrans">
      <dgm:prSet/>
      <dgm:spPr/>
      <dgm:t>
        <a:bodyPr/>
        <a:lstStyle/>
        <a:p>
          <a:endParaRPr lang="zh-CN" altLang="en-US"/>
        </a:p>
      </dgm:t>
    </dgm:pt>
    <dgm:pt modelId="{326F576C-C41C-425C-B84F-2C2607496E76}">
      <dgm:prSet phldr="0" custT="1"/>
      <dgm:spPr/>
      <dgm:t>
        <a:bodyPr vert="horz" wrap="square"/>
        <a:p>
          <a:pPr rtl="0">
            <a:lnSpc>
              <a:spcPct val="100000"/>
            </a:lnSpc>
            <a:spcBef>
              <a:spcPct val="0"/>
            </a:spcBef>
            <a:spcAft>
              <a:spcPct val="35000"/>
            </a:spcAft>
          </a:pPr>
          <a:r>
            <a:rPr lang="en-US" altLang="zh-CN" sz="2400" dirty="0"/>
            <a:t>Hugging Face</a:t>
          </a:r>
          <a:r>
            <a:rPr lang="en-US" altLang="zh-CN" sz="2400" dirty="0"/>
            <a:t/>
          </a:r>
          <a:endParaRPr lang="en-US" altLang="zh-CN" sz="2400" dirty="0"/>
        </a:p>
      </dgm:t>
    </dgm:pt>
    <dgm:pt modelId="{FD0A2B70-4A5A-4E44-854C-65BDAE56E327}" cxnId="{D0951E7A-49C5-4CEA-A78D-6447A4D991EC}" type="parTrans">
      <dgm:prSet/>
      <dgm:spPr/>
      <dgm:t>
        <a:bodyPr/>
        <a:lstStyle/>
        <a:p>
          <a:endParaRPr lang="zh-CN" altLang="en-US"/>
        </a:p>
      </dgm:t>
    </dgm:pt>
    <dgm:pt modelId="{C04497BC-CE97-47AC-B937-9475295ECE10}" cxnId="{D0951E7A-49C5-4CEA-A78D-6447A4D991EC}" type="sibTrans">
      <dgm:prSet/>
      <dgm:spPr/>
      <dgm:t>
        <a:bodyPr/>
        <a:lstStyle/>
        <a:p>
          <a:endParaRPr lang="zh-CN" altLang="en-US"/>
        </a:p>
      </dgm:t>
    </dgm:pt>
    <dgm:pt modelId="{9BEA26A0-34F6-47A7-A419-0CD907016E6C}" type="pres">
      <dgm:prSet presAssocID="{1142515C-3E3F-442E-B14F-AEDC6A24B2C0}" presName="matrix" presStyleCnt="0">
        <dgm:presLayoutVars>
          <dgm:chMax val="1"/>
          <dgm:dir/>
          <dgm:resizeHandles val="exact"/>
        </dgm:presLayoutVars>
      </dgm:prSet>
      <dgm:spPr/>
      <dgm:t>
        <a:bodyPr/>
        <a:lstStyle/>
        <a:p>
          <a:endParaRPr lang="zh-CN" altLang="en-US"/>
        </a:p>
      </dgm:t>
    </dgm:pt>
    <dgm:pt modelId="{9A010C03-7F0F-4581-AE14-8C06D725152E}" type="pres">
      <dgm:prSet presAssocID="{1142515C-3E3F-442E-B14F-AEDC6A24B2C0}" presName="diamond" presStyleLbl="bgShp" presStyleIdx="0" presStyleCnt="1"/>
      <dgm:spPr/>
    </dgm:pt>
    <dgm:pt modelId="{B6347CA9-276F-4D20-A8F3-7318BB0D8087}" type="pres">
      <dgm:prSet presAssocID="{1142515C-3E3F-442E-B14F-AEDC6A24B2C0}" presName="quad1" presStyleLbl="node1" presStyleIdx="0" presStyleCnt="4">
        <dgm:presLayoutVars>
          <dgm:chMax val="0"/>
          <dgm:chPref val="0"/>
          <dgm:bulletEnabled val="1"/>
        </dgm:presLayoutVars>
      </dgm:prSet>
      <dgm:spPr/>
      <dgm:t>
        <a:bodyPr/>
        <a:lstStyle/>
        <a:p>
          <a:endParaRPr lang="zh-CN" altLang="en-US"/>
        </a:p>
      </dgm:t>
    </dgm:pt>
    <dgm:pt modelId="{ED15AEAD-37F9-4444-95D4-D3A3A41F9721}" type="pres">
      <dgm:prSet presAssocID="{1142515C-3E3F-442E-B14F-AEDC6A24B2C0}" presName="quad2" presStyleLbl="node1" presStyleIdx="1" presStyleCnt="4">
        <dgm:presLayoutVars>
          <dgm:chMax val="0"/>
          <dgm:chPref val="0"/>
          <dgm:bulletEnabled val="1"/>
        </dgm:presLayoutVars>
      </dgm:prSet>
      <dgm:spPr/>
      <dgm:t>
        <a:bodyPr/>
        <a:lstStyle/>
        <a:p>
          <a:endParaRPr lang="zh-CN" altLang="en-US"/>
        </a:p>
      </dgm:t>
    </dgm:pt>
    <dgm:pt modelId="{E1AF72C8-F018-4A41-9738-802E93E1B6DA}" type="pres">
      <dgm:prSet presAssocID="{1142515C-3E3F-442E-B14F-AEDC6A24B2C0}" presName="quad3" presStyleLbl="node1" presStyleIdx="2" presStyleCnt="4">
        <dgm:presLayoutVars>
          <dgm:chMax val="0"/>
          <dgm:chPref val="0"/>
          <dgm:bulletEnabled val="1"/>
        </dgm:presLayoutVars>
      </dgm:prSet>
      <dgm:spPr/>
      <dgm:t>
        <a:bodyPr/>
        <a:lstStyle/>
        <a:p>
          <a:endParaRPr lang="zh-CN" altLang="en-US"/>
        </a:p>
      </dgm:t>
    </dgm:pt>
    <dgm:pt modelId="{3EF1E837-3036-46DF-9A3E-0D4E8985D649}" type="pres">
      <dgm:prSet presAssocID="{1142515C-3E3F-442E-B14F-AEDC6A24B2C0}" presName="quad4" presStyleLbl="node1" presStyleIdx="3" presStyleCnt="4">
        <dgm:presLayoutVars>
          <dgm:chMax val="0"/>
          <dgm:chPref val="0"/>
          <dgm:bulletEnabled val="1"/>
        </dgm:presLayoutVars>
      </dgm:prSet>
      <dgm:spPr/>
      <dgm:t>
        <a:bodyPr/>
        <a:lstStyle/>
        <a:p>
          <a:endParaRPr lang="zh-CN" altLang="en-US"/>
        </a:p>
      </dgm:t>
    </dgm:pt>
  </dgm:ptLst>
  <dgm:cxnLst>
    <dgm:cxn modelId="{2C5EA5AB-A926-4C13-8467-E960C53D67F4}" srcId="{1142515C-3E3F-442E-B14F-AEDC6A24B2C0}" destId="{1ACCBB52-8138-415A-9660-9ED8562309DD}" srcOrd="0" destOrd="0" parTransId="{B0015997-68D4-4665-BE8B-F8D6B9A96DD1}" sibTransId="{DAB9FEC6-73D5-4712-8067-808AC4E8C852}"/>
    <dgm:cxn modelId="{7AC13F31-0BAD-4C54-ABE8-2FA32FFCE051}" srcId="{1142515C-3E3F-442E-B14F-AEDC6A24B2C0}" destId="{0AB477A1-9E6A-4605-8489-D1830101AC77}" srcOrd="1" destOrd="0" parTransId="{3FDFF0E9-9EFC-46D2-9F0E-C510F30FA563}" sibTransId="{92CFDA25-7B07-4852-9F99-F9CBACE9B99E}"/>
    <dgm:cxn modelId="{09AC4FDD-03AE-4E21-B168-57C6F72C6BC4}" srcId="{1142515C-3E3F-442E-B14F-AEDC6A24B2C0}" destId="{72CFB7C9-77E8-434B-9958-13959222C42D}" srcOrd="2" destOrd="0" parTransId="{4A2EEF19-B3E8-4F3D-A873-9A81E01489FB}" sibTransId="{774CD928-BC44-4090-A8EB-E33B528D9DF9}"/>
    <dgm:cxn modelId="{D0951E7A-49C5-4CEA-A78D-6447A4D991EC}" srcId="{1142515C-3E3F-442E-B14F-AEDC6A24B2C0}" destId="{326F576C-C41C-425C-B84F-2C2607496E76}" srcOrd="3" destOrd="0" parTransId="{FD0A2B70-4A5A-4E44-854C-65BDAE56E327}" sibTransId="{C04497BC-CE97-47AC-B937-9475295ECE10}"/>
    <dgm:cxn modelId="{9B4A3941-C9B3-4671-B2B7-B36D124E736D}" type="presOf" srcId="{1142515C-3E3F-442E-B14F-AEDC6A24B2C0}" destId="{9BEA26A0-34F6-47A7-A419-0CD907016E6C}" srcOrd="0" destOrd="0" presId="urn:microsoft.com/office/officeart/2005/8/layout/matrix3"/>
    <dgm:cxn modelId="{D9E9567C-41B4-47E2-BD11-685CEA6AE54E}" type="presParOf" srcId="{9BEA26A0-34F6-47A7-A419-0CD907016E6C}" destId="{9A010C03-7F0F-4581-AE14-8C06D725152E}" srcOrd="0" destOrd="0" presId="urn:microsoft.com/office/officeart/2005/8/layout/matrix3"/>
    <dgm:cxn modelId="{39A5638F-4A2C-41E2-9238-BF07F2136785}" type="presParOf" srcId="{9BEA26A0-34F6-47A7-A419-0CD907016E6C}" destId="{B6347CA9-276F-4D20-A8F3-7318BB0D8087}" srcOrd="1" destOrd="0" presId="urn:microsoft.com/office/officeart/2005/8/layout/matrix3"/>
    <dgm:cxn modelId="{20D5FAA2-1612-4CDC-BC39-571134D4427D}" type="presOf" srcId="{1ACCBB52-8138-415A-9660-9ED8562309DD}" destId="{B6347CA9-276F-4D20-A8F3-7318BB0D8087}" srcOrd="0" destOrd="0" presId="urn:microsoft.com/office/officeart/2005/8/layout/matrix3"/>
    <dgm:cxn modelId="{2DE0E8E8-C455-45BF-A1E8-FA8FCAF00706}" type="presParOf" srcId="{9BEA26A0-34F6-47A7-A419-0CD907016E6C}" destId="{ED15AEAD-37F9-4444-95D4-D3A3A41F9721}" srcOrd="2" destOrd="0" presId="urn:microsoft.com/office/officeart/2005/8/layout/matrix3"/>
    <dgm:cxn modelId="{BBCF275F-0785-413D-B831-AA13BEFDC0C6}" type="presOf" srcId="{0AB477A1-9E6A-4605-8489-D1830101AC77}" destId="{ED15AEAD-37F9-4444-95D4-D3A3A41F9721}" srcOrd="0" destOrd="0" presId="urn:microsoft.com/office/officeart/2005/8/layout/matrix3"/>
    <dgm:cxn modelId="{79B99559-29FB-4C54-9ABC-3004FE4E7544}" type="presParOf" srcId="{9BEA26A0-34F6-47A7-A419-0CD907016E6C}" destId="{E1AF72C8-F018-4A41-9738-802E93E1B6DA}" srcOrd="3" destOrd="0" presId="urn:microsoft.com/office/officeart/2005/8/layout/matrix3"/>
    <dgm:cxn modelId="{ECA1487D-A494-4F62-B57F-82FA13B730FA}" type="presOf" srcId="{72CFB7C9-77E8-434B-9958-13959222C42D}" destId="{E1AF72C8-F018-4A41-9738-802E93E1B6DA}" srcOrd="0" destOrd="0" presId="urn:microsoft.com/office/officeart/2005/8/layout/matrix3"/>
    <dgm:cxn modelId="{AC84C9CC-3C76-4B8A-B57E-D4FDD0A2FEB7}" type="presParOf" srcId="{9BEA26A0-34F6-47A7-A419-0CD907016E6C}" destId="{3EF1E837-3036-46DF-9A3E-0D4E8985D649}" srcOrd="4" destOrd="0" presId="urn:microsoft.com/office/officeart/2005/8/layout/matrix3"/>
    <dgm:cxn modelId="{FF9300BD-0451-4AC6-AA78-7908AC409625}" type="presOf" srcId="{326F576C-C41C-425C-B84F-2C2607496E76}" destId="{3EF1E837-3036-46DF-9A3E-0D4E8985D649}" srcOrd="0"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061804" cy="4061804"/>
        <a:chOff x="0" y="0"/>
        <a:chExt cx="4061804" cy="4061804"/>
      </a:xfrm>
    </dsp:grpSpPr>
    <dsp:sp modelId="{9A010C03-7F0F-4581-AE14-8C06D725152E}">
      <dsp:nvSpPr>
        <dsp:cNvPr id="3" name="菱形 2"/>
        <dsp:cNvSpPr/>
      </dsp:nvSpPr>
      <dsp:spPr bwMode="white">
        <a:xfrm>
          <a:off x="1495274" y="0"/>
          <a:ext cx="4061804" cy="4061804"/>
        </a:xfrm>
        <a:prstGeom prst="diamond">
          <a:avLst/>
        </a:prstGeom>
      </dsp:spPr>
      <dsp:style>
        <a:lnRef idx="0">
          <a:schemeClr val="accent1"/>
        </a:lnRef>
        <a:fillRef idx="1">
          <a:schemeClr val="accent1">
            <a:tint val="40000"/>
          </a:schemeClr>
        </a:fillRef>
        <a:effectRef idx="0">
          <a:scrgbClr r="0" g="0" b="0"/>
        </a:effectRef>
        <a:fontRef idx="minor"/>
      </dsp:style>
      <dsp:txXfrm>
        <a:off x="1495274" y="0"/>
        <a:ext cx="4061804" cy="4061804"/>
      </dsp:txXfrm>
    </dsp:sp>
    <dsp:sp modelId="{B6347CA9-276F-4D20-A8F3-7318BB0D8087}">
      <dsp:nvSpPr>
        <dsp:cNvPr id="4" name="圆角矩形 3"/>
        <dsp:cNvSpPr/>
      </dsp:nvSpPr>
      <dsp:spPr bwMode="white">
        <a:xfrm>
          <a:off x="1881145" y="385871"/>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OpenAI</a:t>
          </a:r>
          <a:endParaRPr lang="en-US" altLang="zh-CN" sz="2400" dirty="0"/>
        </a:p>
      </dsp:txBody>
      <dsp:txXfrm>
        <a:off x="1881145" y="385871"/>
        <a:ext cx="1584104" cy="1584104"/>
      </dsp:txXfrm>
    </dsp:sp>
    <dsp:sp modelId="{ED15AEAD-37F9-4444-95D4-D3A3A41F9721}">
      <dsp:nvSpPr>
        <dsp:cNvPr id="5" name="圆角矩形 4"/>
        <dsp:cNvSpPr/>
      </dsp:nvSpPr>
      <dsp:spPr bwMode="white">
        <a:xfrm>
          <a:off x="3587103" y="385871"/>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Google Cloud AI</a:t>
          </a:r>
          <a:endParaRPr lang="en-US" altLang="zh-CN" sz="2400" dirty="0"/>
        </a:p>
      </dsp:txBody>
      <dsp:txXfrm>
        <a:off x="3587103" y="385871"/>
        <a:ext cx="1584104" cy="1584104"/>
      </dsp:txXfrm>
    </dsp:sp>
    <dsp:sp modelId="{E1AF72C8-F018-4A41-9738-802E93E1B6DA}">
      <dsp:nvSpPr>
        <dsp:cNvPr id="6" name="圆角矩形 5"/>
        <dsp:cNvSpPr/>
      </dsp:nvSpPr>
      <dsp:spPr bwMode="white">
        <a:xfrm>
          <a:off x="1881145" y="2091829"/>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Microsoft Azure AI</a:t>
          </a:r>
          <a:endParaRPr lang="en-US" altLang="zh-CN" sz="2400" dirty="0"/>
        </a:p>
      </dsp:txBody>
      <dsp:txXfrm>
        <a:off x="1881145" y="2091829"/>
        <a:ext cx="1584104" cy="1584104"/>
      </dsp:txXfrm>
    </dsp:sp>
    <dsp:sp modelId="{3EF1E837-3036-46DF-9A3E-0D4E8985D649}">
      <dsp:nvSpPr>
        <dsp:cNvPr id="7" name="圆角矩形 6"/>
        <dsp:cNvSpPr/>
      </dsp:nvSpPr>
      <dsp:spPr bwMode="white">
        <a:xfrm>
          <a:off x="3587103" y="2091829"/>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Hugging Face</a:t>
          </a:r>
          <a:endParaRPr lang="en-US" altLang="zh-CN" sz="2400" dirty="0"/>
        </a:p>
      </dsp:txBody>
      <dsp:txXfrm>
        <a:off x="3587103" y="2091829"/>
        <a:ext cx="1584104" cy="1584104"/>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rSet qsTypeId="urn:microsoft.com/office/officeart/2005/8/quickstyle/simple5"/>
        </dgm:pt>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r>
              <a:rPr lang="zh-CN" altLang="en-US"/>
              <a:t>应用案例：</a:t>
            </a:r>
            <a:r>
              <a:rPr lang="en-US" altLang="zh-CN"/>
              <a:t>**</a:t>
            </a:r>
            <a:endParaRPr lang="en-US" altLang="zh-CN"/>
          </a:p>
          <a:p>
            <a:endParaRPr lang="en-US" altLang="zh-CN"/>
          </a:p>
          <a:p>
            <a:r>
              <a:rPr lang="en-US" altLang="zh-CN"/>
              <a:t>- **</a:t>
            </a:r>
            <a:r>
              <a:rPr lang="zh-CN" altLang="en-US"/>
              <a:t>政策解读：</a:t>
            </a:r>
            <a:r>
              <a:rPr lang="en-US" altLang="zh-CN"/>
              <a:t>** </a:t>
            </a:r>
            <a:r>
              <a:rPr lang="zh-CN" altLang="en-US"/>
              <a:t>政府可以利用大模型自动化生成政策解读文章和常见问题解答，帮助民众理解政府的政策决策。</a:t>
            </a:r>
            <a:endParaRPr lang="zh-CN" altLang="en-US"/>
          </a:p>
          <a:p>
            <a:r>
              <a:rPr lang="en-US" altLang="zh-CN"/>
              <a:t>- **</a:t>
            </a:r>
            <a:r>
              <a:rPr lang="zh-CN" altLang="en-US"/>
              <a:t>公众意见收集：</a:t>
            </a:r>
            <a:r>
              <a:rPr lang="en-US" altLang="zh-CN"/>
              <a:t>** </a:t>
            </a:r>
            <a:r>
              <a:rPr lang="zh-CN" altLang="en-US"/>
              <a:t>通过在线问卷、社交媒体等渠道，政府使用大模型分析公众的意见反馈，从而调整或优化相关政策。</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dirty="0"/>
              <a:t>NLP</a:t>
            </a:r>
            <a:r>
              <a:rPr lang="zh-CN" altLang="en-US" b="1" dirty="0"/>
              <a:t>：</a:t>
            </a:r>
            <a:r>
              <a:rPr lang="zh-CN" altLang="en-US"/>
              <a:t>以</a:t>
            </a:r>
            <a:r>
              <a:rPr lang="en-US" altLang="zh-CN"/>
              <a:t>`OpenAI`</a:t>
            </a:r>
            <a:r>
              <a:rPr lang="zh-CN" altLang="en-US"/>
              <a:t>的</a:t>
            </a:r>
            <a:r>
              <a:rPr lang="en-US" altLang="zh-CN"/>
              <a:t>`GPT-3`</a:t>
            </a:r>
            <a:r>
              <a:rPr lang="zh-CN" altLang="en-US"/>
              <a:t>为例，</a:t>
            </a:r>
            <a:r>
              <a:rPr lang="en-US" altLang="zh-CN"/>
              <a:t>`GPT-3`</a:t>
            </a:r>
            <a:r>
              <a:rPr lang="zh-CN" altLang="en-US"/>
              <a:t>不仅能够生成流畅的自然语言文本，还在智能客服、自动化写作和内容创作中发挥着关键作用。此外，</a:t>
            </a:r>
            <a:r>
              <a:rPr lang="en-US" altLang="zh-CN"/>
              <a:t>`BERT`</a:t>
            </a:r>
            <a:r>
              <a:rPr lang="zh-CN" altLang="en-US"/>
              <a:t>模型在情感分析和信息抽取任务中的表现也达到了前所未有的高度，为社交媒体监控、广告定向和公共舆情分析提供了强大的技术支持。</a:t>
            </a:r>
            <a:endParaRPr lang="zh-CN" altLang="en-US"/>
          </a:p>
          <a:p>
            <a:endParaRPr lang="zh-CN" altLang="en-US"/>
          </a:p>
          <a:p>
            <a:r>
              <a:rPr lang="en-US" altLang="zh-CN" b="1"/>
              <a:t>CV</a:t>
            </a:r>
            <a:r>
              <a:rPr lang="zh-CN" altLang="en-US" b="1"/>
              <a:t>：</a:t>
            </a:r>
            <a:r>
              <a:rPr lang="zh-CN" altLang="en-US"/>
              <a:t>自动驾驶汽车通过实时图像处理，可以精准识别道路上的障碍物和交通标志，保证驾驶安全。而在医疗领域，深度学习模型被广泛用于</a:t>
            </a:r>
            <a:r>
              <a:rPr lang="en-US" altLang="zh-CN"/>
              <a:t>X</a:t>
            </a:r>
            <a:r>
              <a:rPr lang="zh-CN" altLang="en-US"/>
              <a:t>光片和</a:t>
            </a:r>
            <a:r>
              <a:rPr lang="en-US" altLang="zh-CN"/>
              <a:t>CT</a:t>
            </a:r>
            <a:r>
              <a:rPr lang="zh-CN" altLang="en-US"/>
              <a:t>图像的自动分析，帮助医生提高诊断准确性。</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t>左图：利用</a:t>
            </a:r>
            <a:r>
              <a:rPr lang="en-US" altLang="zh-CN" b="1"/>
              <a:t>LLM</a:t>
            </a:r>
            <a:r>
              <a:rPr lang="zh-CN" altLang="en-US" b="1"/>
              <a:t>为推荐系统提供支持</a:t>
            </a:r>
            <a:endParaRPr lang="zh-CN" altLang="en-US" b="1"/>
          </a:p>
          <a:p>
            <a:r>
              <a:rPr lang="en-US" altLang="zh-CN"/>
              <a:t>Embeddings</a:t>
            </a:r>
            <a:r>
              <a:rPr lang="zh-CN" altLang="en-US"/>
              <a:t>（嵌入生成）：</a:t>
            </a:r>
            <a:endParaRPr lang="zh-CN" altLang="en-US"/>
          </a:p>
          <a:p>
            <a:r>
              <a:rPr lang="zh-CN" altLang="en-US"/>
              <a:t>用户和物品（</a:t>
            </a:r>
            <a:r>
              <a:rPr lang="en-US" altLang="zh-CN"/>
              <a:t>Item/User</a:t>
            </a:r>
            <a:r>
              <a:rPr lang="zh-CN" altLang="en-US"/>
              <a:t>）的信息通过</a:t>
            </a:r>
            <a:r>
              <a:rPr lang="en-US" altLang="zh-CN"/>
              <a:t>LLM</a:t>
            </a:r>
            <a:r>
              <a:rPr lang="zh-CN" altLang="en-US"/>
              <a:t>生成嵌入（如橙色和绿色矩形所示）。</a:t>
            </a:r>
            <a:endParaRPr lang="zh-CN" altLang="en-US"/>
          </a:p>
          <a:p>
            <a:r>
              <a:rPr lang="zh-CN" altLang="en-US"/>
              <a:t>（标注</a:t>
            </a:r>
            <a:r>
              <a:rPr lang="en-US" altLang="en-US"/>
              <a:t>①</a:t>
            </a:r>
            <a:r>
              <a:rPr lang="zh-CN" altLang="en-US"/>
              <a:t>）表示直接利用</a:t>
            </a:r>
            <a:r>
              <a:rPr lang="en-US" altLang="zh-CN"/>
              <a:t>LLM</a:t>
            </a:r>
            <a:r>
              <a:rPr lang="zh-CN" altLang="en-US"/>
              <a:t>的嵌入输出。</a:t>
            </a:r>
            <a:endParaRPr lang="en-US" altLang="zh-CN"/>
          </a:p>
          <a:p>
            <a:r>
              <a:rPr lang="en-US" altLang="zh-CN"/>
              <a:t>Tokens</a:t>
            </a:r>
            <a:r>
              <a:rPr lang="zh-CN" altLang="en-US"/>
              <a:t>（文本生成）：</a:t>
            </a:r>
            <a:endParaRPr lang="zh-CN" altLang="en-US"/>
          </a:p>
          <a:p>
            <a:r>
              <a:rPr lang="zh-CN" altLang="en-US"/>
              <a:t>用户和物品的信息也可以作为输入，经过</a:t>
            </a:r>
            <a:r>
              <a:rPr lang="en-US" altLang="zh-CN"/>
              <a:t>LLM</a:t>
            </a:r>
            <a:r>
              <a:rPr lang="zh-CN" altLang="en-US"/>
              <a:t>生成用于推荐的标记序列（标注</a:t>
            </a:r>
            <a:r>
              <a:rPr lang="en-US" altLang="en-US"/>
              <a:t>②</a:t>
            </a:r>
            <a:r>
              <a:rPr lang="zh-CN" altLang="en-US"/>
              <a:t>）。</a:t>
            </a:r>
            <a:endParaRPr lang="en-US" altLang="zh-CN"/>
          </a:p>
          <a:p>
            <a:r>
              <a:rPr lang="zh-CN" altLang="en-US"/>
              <a:t>推荐系统（</a:t>
            </a:r>
            <a:r>
              <a:rPr lang="en-US" altLang="zh-CN"/>
              <a:t>RS</a:t>
            </a:r>
            <a:r>
              <a:rPr lang="zh-CN" altLang="en-US"/>
              <a:t>）：</a:t>
            </a:r>
            <a:endParaRPr lang="zh-CN" altLang="en-US"/>
          </a:p>
          <a:p>
            <a:r>
              <a:rPr lang="zh-CN" altLang="en-US"/>
              <a:t>这些嵌入或标记序列作为输入，经过推荐系统的进一步处理，用于完成用户与物品的匹配，提供推荐结果。</a:t>
            </a:r>
            <a:endParaRPr lang="zh-CN" altLang="en-US"/>
          </a:p>
          <a:p>
            <a:endParaRPr lang="zh-CN" altLang="en-US"/>
          </a:p>
          <a:p>
            <a:r>
              <a:rPr lang="zh-CN" altLang="en-US" b="1"/>
              <a:t>右图：通过</a:t>
            </a:r>
            <a:r>
              <a:rPr lang="en-US" altLang="zh-CN" b="1"/>
              <a:t>LLM</a:t>
            </a:r>
            <a:r>
              <a:rPr lang="zh-CN" altLang="en-US" b="1"/>
              <a:t>直接生成推荐结果</a:t>
            </a:r>
            <a:endParaRPr lang="zh-CN" altLang="en-US" b="1"/>
          </a:p>
          <a:p>
            <a:r>
              <a:rPr lang="en-US" altLang="zh-CN"/>
              <a:t>Prompt/Instruction</a:t>
            </a:r>
            <a:r>
              <a:rPr lang="zh-CN" altLang="en-US"/>
              <a:t>（提示与指令）：</a:t>
            </a:r>
            <a:endParaRPr lang="zh-CN" altLang="en-US"/>
          </a:p>
          <a:p>
            <a:r>
              <a:rPr lang="zh-CN" altLang="en-US"/>
              <a:t>将用户需求、上下文信息等通过提示词的方式输入</a:t>
            </a:r>
            <a:r>
              <a:rPr lang="en-US" altLang="zh-CN"/>
              <a:t>LLM</a:t>
            </a:r>
            <a:r>
              <a:rPr lang="zh-CN" altLang="en-US"/>
              <a:t>。</a:t>
            </a:r>
            <a:endParaRPr lang="zh-CN" altLang="en-US"/>
          </a:p>
          <a:p>
            <a:r>
              <a:rPr lang="en-US" altLang="zh-CN"/>
              <a:t>LLM</a:t>
            </a:r>
            <a:r>
              <a:rPr lang="zh-CN" altLang="en-US"/>
              <a:t>根据输入生成推荐结果（如标注</a:t>
            </a:r>
            <a:r>
              <a:rPr lang="en-US" altLang="en-US"/>
              <a:t>③</a:t>
            </a:r>
            <a:r>
              <a:rPr lang="zh-CN" altLang="en-US"/>
              <a:t>所示）。</a:t>
            </a:r>
            <a:endParaRPr lang="zh-CN" altLang="en-US"/>
          </a:p>
          <a:p>
            <a:r>
              <a:rPr lang="zh-CN" altLang="en-US"/>
              <a:t>这种方式无需单独的推荐系统组件，完全依赖</a:t>
            </a:r>
            <a:r>
              <a:rPr lang="en-US" altLang="zh-CN"/>
              <a:t>LLM</a:t>
            </a:r>
            <a:r>
              <a:rPr lang="zh-CN" altLang="en-US"/>
              <a:t>的生成能力完成推荐任务。</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`OpenAI`</a:t>
            </a:r>
            <a:r>
              <a:rPr lang="zh-CN" altLang="en-US"/>
              <a:t>提供的</a:t>
            </a:r>
            <a:r>
              <a:rPr lang="en-US" altLang="zh-CN"/>
              <a:t>`GPT API`</a:t>
            </a:r>
            <a:r>
              <a:rPr lang="zh-CN" altLang="en-US"/>
              <a:t>，支持文本生成、问答系统和代码生成。</a:t>
            </a:r>
            <a:endParaRPr lang="zh-CN" altLang="en-US"/>
          </a:p>
          <a:p>
            <a:r>
              <a:rPr lang="en-US" altLang="zh-CN"/>
              <a:t>- </a:t>
            </a:r>
            <a:r>
              <a:rPr lang="zh-CN" altLang="en-US"/>
              <a:t>阿里云和腾讯云的智能客服</a:t>
            </a:r>
            <a:r>
              <a:rPr lang="en-US" altLang="zh-CN"/>
              <a:t>`API`</a:t>
            </a:r>
            <a:r>
              <a:rPr lang="zh-CN" altLang="en-US"/>
              <a:t>，用于自动化客户问题解答。</a:t>
            </a:r>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Hugging Face</a:t>
            </a:r>
            <a:r>
              <a:rPr lang="zh-CN" altLang="en-US"/>
              <a:t>的</a:t>
            </a:r>
            <a:r>
              <a:rPr lang="en-US" altLang="zh-CN"/>
              <a:t>Transformers</a:t>
            </a:r>
            <a:r>
              <a:rPr lang="zh-CN" altLang="en-US"/>
              <a:t>库支持用户自定义模型微调，并提供云端托管服务。</a:t>
            </a:r>
            <a:endParaRPr lang="zh-CN" altLang="en-US"/>
          </a:p>
          <a:p>
            <a:r>
              <a:rPr lang="en-US" altLang="zh-CN"/>
              <a:t>- Microsoft Azure</a:t>
            </a:r>
            <a:r>
              <a:rPr lang="zh-CN" altLang="en-US"/>
              <a:t>的</a:t>
            </a:r>
            <a:r>
              <a:rPr lang="en-US" altLang="zh-CN"/>
              <a:t>Machine Learning</a:t>
            </a:r>
            <a:r>
              <a:rPr lang="zh-CN" altLang="en-US"/>
              <a:t>服务支持企业上传数据，定制自己的</a:t>
            </a:r>
            <a:r>
              <a:rPr lang="en-US" altLang="zh-CN"/>
              <a:t>AI</a:t>
            </a:r>
            <a:r>
              <a:rPr lang="zh-CN" altLang="en-US"/>
              <a:t>模型。</a:t>
            </a:r>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`AWS SageMaker`</a:t>
            </a:r>
            <a:r>
              <a:rPr lang="zh-CN" altLang="en-US"/>
              <a:t>提供端到端的机器学习开发平台，从数据标注到模型部署全程支持。</a:t>
            </a:r>
            <a:endParaRPr lang="zh-CN" altLang="en-US"/>
          </a:p>
          <a:p>
            <a:r>
              <a:rPr lang="en-US" altLang="zh-CN"/>
              <a:t>- IBM Watson</a:t>
            </a:r>
            <a:r>
              <a:rPr lang="zh-CN" altLang="en-US"/>
              <a:t>的行业解决方案，为医疗、金融等领域提供定制化</a:t>
            </a:r>
            <a:r>
              <a:rPr lang="en-US" altLang="zh-CN"/>
              <a:t>AI</a:t>
            </a:r>
            <a:r>
              <a:rPr lang="zh-CN" altLang="en-US"/>
              <a:t>服务。</a:t>
            </a:r>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大模型平台不仅提供核心的训练和推理服务，还通过多种扩展功能提升用户的使用体验和应用场景覆盖能力。这些扩展功能在灵活性、效率以及易用性上为开发者和企业提供了更多可能性。</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a:t>**</a:t>
            </a:r>
            <a:r>
              <a:rPr lang="zh-CN" altLang="en-US" b="1"/>
              <a:t>应用案例：</a:t>
            </a:r>
            <a:r>
              <a:rPr lang="en-US" altLang="zh-CN" b="1"/>
              <a:t>**</a:t>
            </a:r>
            <a:endParaRPr lang="en-US" altLang="zh-CN" b="1"/>
          </a:p>
          <a:p>
            <a:endParaRPr lang="en-US" altLang="zh-CN"/>
          </a:p>
          <a:p>
            <a:r>
              <a:rPr lang="en-US" altLang="zh-CN"/>
              <a:t>- **</a:t>
            </a:r>
            <a:r>
              <a:rPr lang="zh-CN" altLang="en-US"/>
              <a:t>智能政务助手：</a:t>
            </a:r>
            <a:r>
              <a:rPr lang="en-US" altLang="zh-CN"/>
              <a:t>** </a:t>
            </a:r>
            <a:r>
              <a:rPr lang="zh-CN" altLang="en-US"/>
              <a:t>例如，部分地方政府利用基于大模型的虚拟助手系统，市民可以通过语音或文本形式提问，系统能够自动处理和提供准确答案。</a:t>
            </a:r>
            <a:endParaRPr lang="zh-CN" altLang="en-US"/>
          </a:p>
          <a:p>
            <a:r>
              <a:rPr lang="en-US" altLang="zh-CN"/>
              <a:t>- **</a:t>
            </a:r>
            <a:r>
              <a:rPr lang="zh-CN" altLang="en-US"/>
              <a:t>电子政务平台：</a:t>
            </a:r>
            <a:r>
              <a:rPr lang="en-US" altLang="zh-CN"/>
              <a:t>** </a:t>
            </a:r>
            <a:r>
              <a:rPr lang="zh-CN" altLang="en-US"/>
              <a:t>在一些国家的税务部门，</a:t>
            </a:r>
            <a:r>
              <a:rPr lang="en-US" altLang="zh-CN"/>
              <a:t>`GPT`</a:t>
            </a:r>
            <a:r>
              <a:rPr lang="zh-CN" altLang="en-US"/>
              <a:t>类的大模型被用来提供智能税务咨询，帮助民众理解复杂的税务政策和税务申报过程。</a:t>
            </a:r>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2"/>
            <a:r>
              <a:rPr lang="zh-CN" altLang="en-US" b="1"/>
              <a:t>硬件和能源瓶颈：</a:t>
            </a:r>
            <a:r>
              <a:rPr lang="zh-CN" altLang="en-US">
                <a:sym typeface="+mn-ea"/>
              </a:rPr>
              <a:t>尤其是随着模型规模的增长（如数百亿甚至万亿参数模型），训练一个大模型可能需要消耗数百兆瓦时的电能，带来巨大的运营成本和环境影响。</a:t>
            </a:r>
            <a:r>
              <a:rPr lang="en-US" altLang="zh-CN">
                <a:sym typeface="+mn-ea"/>
              </a:rPr>
              <a:t>  </a:t>
            </a:r>
            <a:endParaRPr lang="en-US" altLang="zh-CN"/>
          </a:p>
          <a:p>
            <a:endParaRPr lang="zh-CN" altLang="en-US" b="1"/>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2"/>
            <a:r>
              <a:rPr lang="zh-CN" altLang="en-US" b="1"/>
              <a:t>分布式计算：</a:t>
            </a:r>
            <a:r>
              <a:rPr lang="zh-CN" altLang="en-US">
                <a:sym typeface="+mn-ea"/>
              </a:rPr>
              <a:t>例如，在</a:t>
            </a:r>
            <a:r>
              <a:rPr lang="en-US" altLang="zh-CN">
                <a:sym typeface="+mn-ea"/>
              </a:rPr>
              <a:t>IoT</a:t>
            </a:r>
            <a:r>
              <a:rPr lang="zh-CN" altLang="en-US">
                <a:sym typeface="+mn-ea"/>
              </a:rPr>
              <a:t>（物联网）场景下，边缘设备可以部署轻量化模型处理本地任务，减少对云端算力的需求。</a:t>
            </a:r>
            <a:endParaRPr lang="zh-CN" altLang="en-US"/>
          </a:p>
          <a:p>
            <a:pPr marL="0" lvl="2"/>
            <a:endParaRPr lang="zh-CN" altLang="en-US" b="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r>
              <a:rPr lang="zh-CN" altLang="en-US"/>
              <a:t>应用案例：</a:t>
            </a:r>
            <a:r>
              <a:rPr lang="en-US" altLang="zh-CN"/>
              <a:t>**</a:t>
            </a:r>
            <a:endParaRPr lang="en-US" altLang="zh-CN"/>
          </a:p>
          <a:p>
            <a:endParaRPr lang="en-US" altLang="zh-CN"/>
          </a:p>
          <a:p>
            <a:r>
              <a:rPr lang="en-US" altLang="zh-CN"/>
              <a:t>- **</a:t>
            </a:r>
            <a:r>
              <a:rPr lang="zh-CN" altLang="en-US"/>
              <a:t>疫情防控：</a:t>
            </a:r>
            <a:r>
              <a:rPr lang="en-US" altLang="zh-CN"/>
              <a:t>** </a:t>
            </a:r>
            <a:r>
              <a:rPr lang="zh-CN" altLang="en-US"/>
              <a:t>在新冠疫情爆发期间，许多国家的政府使用大模型分析疫情数据，预测病毒传播趋势，从而及时调整防控政策。</a:t>
            </a:r>
            <a:endParaRPr lang="zh-CN" altLang="en-US"/>
          </a:p>
          <a:p>
            <a:r>
              <a:rPr lang="en-US" altLang="zh-CN"/>
              <a:t>- **</a:t>
            </a:r>
            <a:r>
              <a:rPr lang="zh-CN" altLang="en-US"/>
              <a:t>交通管理：</a:t>
            </a:r>
            <a:r>
              <a:rPr lang="en-US" altLang="zh-CN"/>
              <a:t>** </a:t>
            </a:r>
            <a:r>
              <a:rPr lang="zh-CN" altLang="en-US"/>
              <a:t>通过分析交通流量数据，智能交通系统能够预测高峰期的交通状况，为城市规划和交通管理提供科学依据。</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122" name="Picture 6"/>
          <p:cNvPicPr>
            <a:picLocks noChangeAspect="1"/>
          </p:cNvPicPr>
          <p:nvPr/>
        </p:nvPicPr>
        <p:blipFill>
          <a:blip r:embed="rId2"/>
          <a:stretch>
            <a:fillRect/>
          </a:stretch>
        </p:blipFill>
        <p:spPr>
          <a:xfrm>
            <a:off x="0" y="3641725"/>
            <a:ext cx="9144000" cy="212725"/>
          </a:xfrm>
          <a:prstGeom prst="rect">
            <a:avLst/>
          </a:prstGeom>
          <a:noFill/>
          <a:ln w="9525">
            <a:noFill/>
          </a:ln>
        </p:spPr>
      </p:pic>
      <p:pic>
        <p:nvPicPr>
          <p:cNvPr id="5123" name="Picture 7"/>
          <p:cNvPicPr>
            <a:picLocks noChangeAspect="1"/>
          </p:cNvPicPr>
          <p:nvPr/>
        </p:nvPicPr>
        <p:blipFill>
          <a:blip r:embed="rId3"/>
          <a:stretch>
            <a:fillRect/>
          </a:stretch>
        </p:blipFill>
        <p:spPr>
          <a:xfrm>
            <a:off x="142875" y="60325"/>
            <a:ext cx="1085850" cy="1079500"/>
          </a:xfrm>
          <a:prstGeom prst="rect">
            <a:avLst/>
          </a:prstGeom>
          <a:noFill/>
          <a:ln w="9525">
            <a:noFill/>
          </a:ln>
        </p:spPr>
      </p:pic>
      <p:sp>
        <p:nvSpPr>
          <p:cNvPr id="2" name="标题 1"/>
          <p:cNvSpPr>
            <a:spLocks noGrp="1"/>
          </p:cNvSpPr>
          <p:nvPr>
            <p:ph type="ctrTitle"/>
          </p:nvPr>
        </p:nvSpPr>
        <p:spPr>
          <a:xfrm>
            <a:off x="685800" y="2130427"/>
            <a:ext cx="7772400" cy="1470025"/>
          </a:xfrm>
        </p:spPr>
        <p:txBody>
          <a:bodyPr>
            <a:normAutofit/>
          </a:bodyPr>
          <a:lstStyle>
            <a:lvl1pPr>
              <a:defRPr lang="en-US" altLang="zh-CN" sz="3600" b="1" kern="1200" dirty="0" smtClean="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ltLang="zh-CN" dirty="0" smtClean="0"/>
              <a:t>Click to edit Master subtitle style</a:t>
            </a:r>
            <a:endParaRPr lang="zh-CN" altLang="en-US" dirty="0"/>
          </a:p>
        </p:txBody>
      </p:sp>
      <p:sp>
        <p:nvSpPr>
          <p:cNvPr id="4" name="日期占位符 3"/>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5" name="灯片编号占位符 4"/>
          <p:cNvSpPr>
            <a:spLocks noGrp="1"/>
          </p:cNvSpPr>
          <p:nvPr>
            <p:ph type="sldNum" sz="quarter" idx="11"/>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6146" name="Picture 11"/>
          <p:cNvPicPr>
            <a:picLocks noChangeAspect="1"/>
          </p:cNvPicPr>
          <p:nvPr/>
        </p:nvPicPr>
        <p:blipFill>
          <a:blip r:embed="rId2"/>
          <a:stretch>
            <a:fillRect/>
          </a:stretch>
        </p:blipFill>
        <p:spPr>
          <a:xfrm>
            <a:off x="8405813" y="100013"/>
            <a:ext cx="730250" cy="730250"/>
          </a:xfrm>
          <a:prstGeom prst="rect">
            <a:avLst/>
          </a:prstGeom>
          <a:noFill/>
          <a:ln w="9525">
            <a:noFill/>
          </a:ln>
        </p:spPr>
      </p:pic>
      <p:pic>
        <p:nvPicPr>
          <p:cNvPr id="6147" name="Picture 7"/>
          <p:cNvPicPr>
            <a:picLocks noChangeAspect="1"/>
          </p:cNvPicPr>
          <p:nvPr/>
        </p:nvPicPr>
        <p:blipFill>
          <a:blip r:embed="rId3"/>
          <a:stretch>
            <a:fillRect/>
          </a:stretch>
        </p:blipFill>
        <p:spPr>
          <a:xfrm>
            <a:off x="0" y="817563"/>
            <a:ext cx="9144000" cy="212725"/>
          </a:xfrm>
          <a:prstGeom prst="rect">
            <a:avLst/>
          </a:prstGeom>
          <a:noFill/>
          <a:ln w="9525">
            <a:noFill/>
          </a:ln>
        </p:spPr>
      </p:pic>
      <p:sp>
        <p:nvSpPr>
          <p:cNvPr id="9" name="Rectangle 8"/>
          <p:cNvSpPr/>
          <p:nvPr/>
        </p:nvSpPr>
        <p:spPr>
          <a:xfrm>
            <a:off x="2160349" y="6407511"/>
            <a:ext cx="5087162" cy="346249"/>
          </a:xfrm>
          <a:prstGeom prst="rect">
            <a:avLst/>
          </a:prstGeom>
          <a:noFill/>
        </p:spPr>
        <p:txBody>
          <a:bodyPr wrap="none" lIns="68580" tIns="34290" rIns="68580" bIns="3429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Beijing</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Institute</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of</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Technology</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 </a:t>
            </a:r>
            <a:r>
              <a:rPr kumimoji="0" lang="en-US" altLang="zh-CN" sz="1800" b="1" i="0" u="none" strike="noStrike" kern="1200" cap="none" spc="0" normalizeH="0" baseline="0" noProof="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DataHammer</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Group</a:t>
            </a:r>
            <a:endPar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endParaRPr>
          </a:p>
        </p:txBody>
      </p:sp>
      <p:pic>
        <p:nvPicPr>
          <p:cNvPr id="6149" name="Picture 9"/>
          <p:cNvPicPr>
            <a:picLocks noChangeAspect="1"/>
          </p:cNvPicPr>
          <p:nvPr/>
        </p:nvPicPr>
        <p:blipFill>
          <a:blip r:embed="rId3"/>
          <a:stretch>
            <a:fillRect/>
          </a:stretch>
        </p:blipFill>
        <p:spPr>
          <a:xfrm rot="10800000">
            <a:off x="-7937" y="6264275"/>
            <a:ext cx="9144000" cy="212725"/>
          </a:xfrm>
          <a:prstGeom prst="rect">
            <a:avLst/>
          </a:prstGeom>
          <a:noFill/>
          <a:ln w="9525">
            <a:noFill/>
          </a:ln>
        </p:spPr>
      </p:pic>
      <p:sp>
        <p:nvSpPr>
          <p:cNvPr id="3" name="内容占位符 2"/>
          <p:cNvSpPr>
            <a:spLocks noGrp="1"/>
          </p:cNvSpPr>
          <p:nvPr>
            <p:ph idx="1"/>
          </p:nvPr>
        </p:nvSpPr>
        <p:spPr>
          <a:xfrm>
            <a:off x="457200" y="1184567"/>
            <a:ext cx="8229600" cy="4525963"/>
          </a:xfrm>
        </p:spPr>
        <p:txBody>
          <a:bodyPr/>
          <a:lstStyle>
            <a:lvl1pPr marL="257175" indent="-257175">
              <a:buClr>
                <a:srgbClr val="FF0000"/>
              </a:buClr>
              <a:buFont typeface="ZapfDingbatsITC" charset="0"/>
              <a:buChar char="❈"/>
              <a:defRPr/>
            </a:lvl1pPr>
            <a:lvl2pPr marL="557530" indent="-214630">
              <a:buClr>
                <a:srgbClr val="FF0000"/>
              </a:buClr>
              <a:buFont typeface="ArialUnicodeMS" charset="0"/>
              <a:buChar char="❆"/>
              <a:defRPr/>
            </a:lvl2pPr>
            <a:lvl3pPr marL="857250" indent="-171450">
              <a:buClr>
                <a:srgbClr val="FF0000"/>
              </a:buClr>
              <a:buFont typeface="ZapfDingbatsITC" charset="0"/>
              <a:buChar char="❁"/>
              <a:defRPr/>
            </a:lvl3pPr>
            <a:lvl4pPr marL="1200150" indent="-171450">
              <a:buClr>
                <a:srgbClr val="FF0000"/>
              </a:buClr>
              <a:buFont typeface="ZapfDingbatsITC" charset="0"/>
              <a:buChar char="✥"/>
              <a:defRPr/>
            </a:lvl4pPr>
            <a:lvl5pPr marL="1543050" indent="-171450">
              <a:buClr>
                <a:srgbClr val="FF0000"/>
              </a:buClr>
              <a:buFont typeface="Wingdings" panose="05000000000000000000" pitchFamily="2" charset="2"/>
              <a:buChar char="Ø"/>
              <a:defRPr/>
            </a:lvl5pPr>
          </a:lstStyle>
          <a:p>
            <a:pPr lvl="0"/>
            <a:r>
              <a:rPr lang="en-US" altLang="zh-CN" dirty="0" smtClean="0"/>
              <a:t>Click to edit Master text styles</a:t>
            </a:r>
            <a:endParaRPr lang="en-US" altLang="zh-CN" dirty="0" smtClean="0"/>
          </a:p>
          <a:p>
            <a:pPr lvl="1"/>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11" name="标题 1"/>
          <p:cNvSpPr>
            <a:spLocks noGrp="1"/>
          </p:cNvSpPr>
          <p:nvPr>
            <p:ph type="ctrTitle"/>
          </p:nvPr>
        </p:nvSpPr>
        <p:spPr>
          <a:xfrm>
            <a:off x="457200" y="212389"/>
            <a:ext cx="7938000" cy="711200"/>
          </a:xfrm>
        </p:spPr>
        <p:txBody>
          <a:bodyPr>
            <a:normAutofit/>
          </a:bodyPr>
          <a:lstStyle>
            <a:lvl1pPr algn="l">
              <a:defRPr lang="zh-CN" altLang="en-US" sz="2800" b="1" kern="1200" dirty="0">
                <a:solidFill>
                  <a:srgbClr val="0000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2" name="Date Placeholder 18"/>
          <p:cNvSpPr>
            <a:spLocks noGrp="1"/>
          </p:cNvSpPr>
          <p:nvPr>
            <p:ph type="dt" sz="half" idx="2"/>
          </p:nvPr>
        </p:nvSpPr>
        <p:spPr>
          <a:xfrm>
            <a:off x="207963" y="6467475"/>
            <a:ext cx="1111250" cy="390525"/>
          </a:xfrm>
          <a:prstGeom prst="rect">
            <a:avLst/>
          </a:prstGeom>
        </p:spPr>
        <p:txBody>
          <a:bodyPr vert="horz" lIns="91440" tIns="45720" rIns="91440" bIns="45720" rtlCol="0" anchor="ctr"/>
          <a:lstStyle/>
          <a:p>
            <a:pPr eaLnBrk="1" hangingPunct="1"/>
            <a:fld id="{BB962C8B-B14F-4D97-AF65-F5344CB8AC3E}" type="datetimeFigureOut">
              <a:rPr lang="en-US" sz="1500"/>
            </a:fld>
            <a:endParaRPr lang="en-US" sz="1500"/>
          </a:p>
        </p:txBody>
      </p:sp>
      <p:sp>
        <p:nvSpPr>
          <p:cNvPr id="12" name="Slide Number Placeholder 19"/>
          <p:cNvSpPr>
            <a:spLocks noGrp="1"/>
          </p:cNvSpPr>
          <p:nvPr>
            <p:ph type="sldNum" sz="quarter" idx="4"/>
          </p:nvPr>
        </p:nvSpPr>
        <p:spPr>
          <a:xfrm>
            <a:off x="8088313" y="6467475"/>
            <a:ext cx="898525" cy="390525"/>
          </a:xfrm>
          <a:prstGeom prst="rect">
            <a:avLst/>
          </a:prstGeom>
        </p:spPr>
        <p:txBody>
          <a:bodyPr vert="horz" lIns="91440" tIns="45720" rIns="91440" bIns="45720" rtlCol="0" anchor="ctr"/>
          <a:lstStyle/>
          <a:p>
            <a:pPr algn="r" eaLnBrk="1" hangingPunct="1"/>
            <a:fld id="{9A0DB2DC-4C9A-4742-B13C-FB6460FD3503}" type="slidenum">
              <a:rPr lang="en-US" sz="1500"/>
            </a:fld>
            <a:endParaRPr lang="en-US" sz="150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122" name="Picture 6"/>
          <p:cNvPicPr>
            <a:picLocks noChangeAspect="1"/>
          </p:cNvPicPr>
          <p:nvPr/>
        </p:nvPicPr>
        <p:blipFill>
          <a:blip r:embed="rId2"/>
          <a:stretch>
            <a:fillRect/>
          </a:stretch>
        </p:blipFill>
        <p:spPr>
          <a:xfrm>
            <a:off x="0" y="3641725"/>
            <a:ext cx="9144000" cy="212725"/>
          </a:xfrm>
          <a:prstGeom prst="rect">
            <a:avLst/>
          </a:prstGeom>
          <a:noFill/>
          <a:ln w="9525">
            <a:noFill/>
          </a:ln>
        </p:spPr>
      </p:pic>
      <p:pic>
        <p:nvPicPr>
          <p:cNvPr id="5123" name="Picture 7"/>
          <p:cNvPicPr>
            <a:picLocks noChangeAspect="1"/>
          </p:cNvPicPr>
          <p:nvPr/>
        </p:nvPicPr>
        <p:blipFill>
          <a:blip r:embed="rId3"/>
          <a:stretch>
            <a:fillRect/>
          </a:stretch>
        </p:blipFill>
        <p:spPr>
          <a:xfrm>
            <a:off x="142875" y="60325"/>
            <a:ext cx="1085850" cy="1079500"/>
          </a:xfrm>
          <a:prstGeom prst="rect">
            <a:avLst/>
          </a:prstGeom>
          <a:noFill/>
          <a:ln w="9525">
            <a:noFill/>
          </a:ln>
        </p:spPr>
      </p:pic>
      <p:sp>
        <p:nvSpPr>
          <p:cNvPr id="2" name="标题 1"/>
          <p:cNvSpPr>
            <a:spLocks noGrp="1"/>
          </p:cNvSpPr>
          <p:nvPr>
            <p:ph type="ctrTitle"/>
          </p:nvPr>
        </p:nvSpPr>
        <p:spPr>
          <a:xfrm>
            <a:off x="685800" y="2130427"/>
            <a:ext cx="7772400" cy="1470025"/>
          </a:xfrm>
        </p:spPr>
        <p:txBody>
          <a:bodyPr>
            <a:normAutofit/>
          </a:bodyPr>
          <a:lstStyle>
            <a:lvl1pPr>
              <a:defRPr lang="en-US" altLang="zh-CN" sz="3600" b="1" kern="1200" dirty="0" smtClean="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ltLang="zh-CN" dirty="0" smtClean="0"/>
              <a:t>Click to edit Master subtitle style</a:t>
            </a:r>
            <a:endParaRPr lang="zh-CN" altLang="en-US" dirty="0"/>
          </a:p>
        </p:txBody>
      </p:sp>
      <p:sp>
        <p:nvSpPr>
          <p:cNvPr id="4" name="日期占位符 3"/>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5" name="灯片编号占位符 4"/>
          <p:cNvSpPr>
            <a:spLocks noGrp="1"/>
          </p:cNvSpPr>
          <p:nvPr>
            <p:ph type="sldNum" sz="quarter" idx="11"/>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6146" name="Picture 11"/>
          <p:cNvPicPr>
            <a:picLocks noChangeAspect="1"/>
          </p:cNvPicPr>
          <p:nvPr/>
        </p:nvPicPr>
        <p:blipFill>
          <a:blip r:embed="rId2"/>
          <a:stretch>
            <a:fillRect/>
          </a:stretch>
        </p:blipFill>
        <p:spPr>
          <a:xfrm>
            <a:off x="8405813" y="100013"/>
            <a:ext cx="730250" cy="730250"/>
          </a:xfrm>
          <a:prstGeom prst="rect">
            <a:avLst/>
          </a:prstGeom>
          <a:noFill/>
          <a:ln w="9525">
            <a:noFill/>
          </a:ln>
        </p:spPr>
      </p:pic>
      <p:pic>
        <p:nvPicPr>
          <p:cNvPr id="6147" name="Picture 7"/>
          <p:cNvPicPr>
            <a:picLocks noChangeAspect="1"/>
          </p:cNvPicPr>
          <p:nvPr/>
        </p:nvPicPr>
        <p:blipFill>
          <a:blip r:embed="rId3"/>
          <a:stretch>
            <a:fillRect/>
          </a:stretch>
        </p:blipFill>
        <p:spPr>
          <a:xfrm>
            <a:off x="0" y="817563"/>
            <a:ext cx="9144000" cy="212725"/>
          </a:xfrm>
          <a:prstGeom prst="rect">
            <a:avLst/>
          </a:prstGeom>
          <a:noFill/>
          <a:ln w="9525">
            <a:noFill/>
          </a:ln>
        </p:spPr>
      </p:pic>
      <p:sp>
        <p:nvSpPr>
          <p:cNvPr id="9" name="Rectangle 8"/>
          <p:cNvSpPr/>
          <p:nvPr/>
        </p:nvSpPr>
        <p:spPr>
          <a:xfrm>
            <a:off x="2160349" y="6407511"/>
            <a:ext cx="5087162" cy="346249"/>
          </a:xfrm>
          <a:prstGeom prst="rect">
            <a:avLst/>
          </a:prstGeom>
          <a:noFill/>
        </p:spPr>
        <p:txBody>
          <a:bodyPr wrap="none" lIns="68580" tIns="34290" rIns="68580" bIns="3429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Beijing</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Institute</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of</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Technology</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 </a:t>
            </a:r>
            <a:r>
              <a:rPr kumimoji="0" lang="en-US" altLang="zh-CN" sz="1800" b="1" i="0" u="none" strike="noStrike" kern="1200" cap="none" spc="0" normalizeH="0" baseline="0" noProof="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DataHammer</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Group</a:t>
            </a:r>
            <a:endPar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endParaRPr>
          </a:p>
        </p:txBody>
      </p:sp>
      <p:pic>
        <p:nvPicPr>
          <p:cNvPr id="6149" name="Picture 9"/>
          <p:cNvPicPr>
            <a:picLocks noChangeAspect="1"/>
          </p:cNvPicPr>
          <p:nvPr/>
        </p:nvPicPr>
        <p:blipFill>
          <a:blip r:embed="rId3"/>
          <a:stretch>
            <a:fillRect/>
          </a:stretch>
        </p:blipFill>
        <p:spPr>
          <a:xfrm rot="10800000">
            <a:off x="-7937" y="6264275"/>
            <a:ext cx="9144000" cy="212725"/>
          </a:xfrm>
          <a:prstGeom prst="rect">
            <a:avLst/>
          </a:prstGeom>
          <a:noFill/>
          <a:ln w="9525">
            <a:noFill/>
          </a:ln>
        </p:spPr>
      </p:pic>
      <p:sp>
        <p:nvSpPr>
          <p:cNvPr id="3" name="内容占位符 2"/>
          <p:cNvSpPr>
            <a:spLocks noGrp="1"/>
          </p:cNvSpPr>
          <p:nvPr>
            <p:ph idx="1"/>
          </p:nvPr>
        </p:nvSpPr>
        <p:spPr>
          <a:xfrm>
            <a:off x="457200" y="1184567"/>
            <a:ext cx="8229600" cy="4525963"/>
          </a:xfrm>
        </p:spPr>
        <p:txBody>
          <a:bodyPr/>
          <a:lstStyle>
            <a:lvl1pPr marL="257175" indent="-257175">
              <a:buClr>
                <a:srgbClr val="FF0000"/>
              </a:buClr>
              <a:buFont typeface="ZapfDingbatsITC" charset="0"/>
              <a:buChar char="❈"/>
              <a:defRPr/>
            </a:lvl1pPr>
            <a:lvl2pPr marL="557530" indent="-214630">
              <a:buClr>
                <a:srgbClr val="FF0000"/>
              </a:buClr>
              <a:buFont typeface="ArialUnicodeMS" charset="0"/>
              <a:buChar char="❆"/>
              <a:defRPr/>
            </a:lvl2pPr>
            <a:lvl3pPr marL="857250" indent="-171450">
              <a:buClr>
                <a:srgbClr val="FF0000"/>
              </a:buClr>
              <a:buFont typeface="ZapfDingbatsITC" charset="0"/>
              <a:buChar char="❁"/>
              <a:defRPr/>
            </a:lvl3pPr>
            <a:lvl4pPr marL="1200150" indent="-171450">
              <a:buClr>
                <a:srgbClr val="FF0000"/>
              </a:buClr>
              <a:buFont typeface="ZapfDingbatsITC" charset="0"/>
              <a:buChar char="✥"/>
              <a:defRPr/>
            </a:lvl4pPr>
            <a:lvl5pPr marL="1543050" indent="-171450">
              <a:buClr>
                <a:srgbClr val="FF0000"/>
              </a:buClr>
              <a:buFont typeface="Wingdings" panose="05000000000000000000" pitchFamily="2" charset="2"/>
              <a:buChar char="Ø"/>
              <a:defRPr/>
            </a:lvl5pPr>
          </a:lstStyle>
          <a:p>
            <a:pPr lvl="0"/>
            <a:r>
              <a:rPr lang="en-US" altLang="zh-CN" dirty="0" smtClean="0"/>
              <a:t>Click to edit Master text styles</a:t>
            </a:r>
            <a:endParaRPr lang="en-US" altLang="zh-CN" dirty="0" smtClean="0"/>
          </a:p>
          <a:p>
            <a:pPr lvl="1"/>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11" name="标题 1"/>
          <p:cNvSpPr>
            <a:spLocks noGrp="1"/>
          </p:cNvSpPr>
          <p:nvPr>
            <p:ph type="ctrTitle"/>
          </p:nvPr>
        </p:nvSpPr>
        <p:spPr>
          <a:xfrm>
            <a:off x="457200" y="212389"/>
            <a:ext cx="7938000" cy="711200"/>
          </a:xfrm>
        </p:spPr>
        <p:txBody>
          <a:bodyPr>
            <a:normAutofit/>
          </a:bodyPr>
          <a:lstStyle>
            <a:lvl1pPr algn="l">
              <a:defRPr lang="zh-CN" altLang="en-US" sz="2800" b="1" kern="1200" dirty="0">
                <a:solidFill>
                  <a:srgbClr val="0000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2" name="Date Placeholder 18"/>
          <p:cNvSpPr>
            <a:spLocks noGrp="1"/>
          </p:cNvSpPr>
          <p:nvPr>
            <p:ph type="dt" sz="half" idx="2"/>
          </p:nvPr>
        </p:nvSpPr>
        <p:spPr>
          <a:xfrm>
            <a:off x="207963" y="6467475"/>
            <a:ext cx="1111250" cy="390525"/>
          </a:xfrm>
          <a:prstGeom prst="rect">
            <a:avLst/>
          </a:prstGeom>
        </p:spPr>
        <p:txBody>
          <a:bodyPr vert="horz" lIns="91440" tIns="45720" rIns="91440" bIns="45720" rtlCol="0" anchor="ctr"/>
          <a:lstStyle/>
          <a:p>
            <a:pPr eaLnBrk="1" hangingPunct="1"/>
            <a:fld id="{BB962C8B-B14F-4D97-AF65-F5344CB8AC3E}" type="datetimeFigureOut">
              <a:rPr lang="en-US" sz="1500"/>
            </a:fld>
            <a:endParaRPr lang="en-US" sz="1500"/>
          </a:p>
        </p:txBody>
      </p:sp>
      <p:sp>
        <p:nvSpPr>
          <p:cNvPr id="12" name="Slide Number Placeholder 19"/>
          <p:cNvSpPr>
            <a:spLocks noGrp="1"/>
          </p:cNvSpPr>
          <p:nvPr>
            <p:ph type="sldNum" sz="quarter" idx="4"/>
          </p:nvPr>
        </p:nvSpPr>
        <p:spPr>
          <a:xfrm>
            <a:off x="8088313" y="6467475"/>
            <a:ext cx="898525" cy="390525"/>
          </a:xfrm>
          <a:prstGeom prst="rect">
            <a:avLst/>
          </a:prstGeom>
        </p:spPr>
        <p:txBody>
          <a:bodyPr vert="horz" lIns="91440" tIns="45720" rIns="91440" bIns="45720" rtlCol="0" anchor="ctr"/>
          <a:lstStyle/>
          <a:p>
            <a:pPr algn="r" eaLnBrk="1" hangingPunct="1"/>
            <a:fld id="{9A0DB2DC-4C9A-4742-B13C-FB6460FD3503}" type="slidenum">
              <a:rPr lang="en-US" sz="1500"/>
            </a:fld>
            <a:endParaRPr lang="en-US" sz="150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3087000" y="5593050"/>
            <a:ext cx="2970000" cy="237600"/>
          </a:xfrm>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wrap="square">
            <a:normAutofit/>
          </a:body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sz="900">
                <a:solidFill>
                  <a:srgbClr val="898989"/>
                </a:solidFill>
              </a:defRPr>
            </a:lvl1p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900">
                <a:solidFill>
                  <a:srgbClr val="898989"/>
                </a:solidFill>
              </a:defRPr>
            </a:lvl1p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hf sldNum="0" hdr="0" ftr="0" dt="0"/>
  <p:txStyles>
    <p:titleStyle>
      <a:lvl1pPr algn="ctr" defTabSz="342900" rtl="0" eaLnBrk="0" fontAlgn="base" hangingPunct="0">
        <a:spcBef>
          <a:spcPct val="0"/>
        </a:spcBef>
        <a:spcAft>
          <a:spcPct val="0"/>
        </a:spcAft>
        <a:defRPr sz="3300" kern="1200">
          <a:solidFill>
            <a:schemeClr val="tx1"/>
          </a:solidFill>
          <a:latin typeface="+mj-lt"/>
          <a:ea typeface="+mj-ea"/>
          <a:cs typeface="+mj-cs"/>
        </a:defRPr>
      </a:lvl1pPr>
      <a:lvl2pPr algn="ctr" defTabSz="342900" rtl="0" eaLnBrk="0" fontAlgn="base" hangingPunct="0">
        <a:spcBef>
          <a:spcPct val="0"/>
        </a:spcBef>
        <a:spcAft>
          <a:spcPct val="0"/>
        </a:spcAft>
        <a:defRPr sz="3300">
          <a:solidFill>
            <a:schemeClr val="tx1"/>
          </a:solidFill>
          <a:latin typeface="Calibri" panose="020F0502020204030204" charset="0"/>
        </a:defRPr>
      </a:lvl2pPr>
      <a:lvl3pPr algn="ctr" defTabSz="342900" rtl="0" eaLnBrk="0" fontAlgn="base" hangingPunct="0">
        <a:spcBef>
          <a:spcPct val="0"/>
        </a:spcBef>
        <a:spcAft>
          <a:spcPct val="0"/>
        </a:spcAft>
        <a:defRPr sz="3300">
          <a:solidFill>
            <a:schemeClr val="tx1"/>
          </a:solidFill>
          <a:latin typeface="Calibri" panose="020F0502020204030204" charset="0"/>
        </a:defRPr>
      </a:lvl3pPr>
      <a:lvl4pPr algn="ctr" defTabSz="342900" rtl="0" eaLnBrk="0" fontAlgn="base" hangingPunct="0">
        <a:spcBef>
          <a:spcPct val="0"/>
        </a:spcBef>
        <a:spcAft>
          <a:spcPct val="0"/>
        </a:spcAft>
        <a:defRPr sz="3300">
          <a:solidFill>
            <a:schemeClr val="tx1"/>
          </a:solidFill>
          <a:latin typeface="Calibri" panose="020F0502020204030204" charset="0"/>
        </a:defRPr>
      </a:lvl4pPr>
      <a:lvl5pPr algn="ctr" defTabSz="342900" rtl="0" eaLnBrk="0" fontAlgn="base" hangingPunct="0">
        <a:spcBef>
          <a:spcPct val="0"/>
        </a:spcBef>
        <a:spcAft>
          <a:spcPct val="0"/>
        </a:spcAft>
        <a:defRPr sz="3300">
          <a:solidFill>
            <a:schemeClr val="tx1"/>
          </a:solidFill>
          <a:latin typeface="Calibri" panose="020F0502020204030204" charset="0"/>
        </a:defRPr>
      </a:lvl5pPr>
      <a:lvl6pPr marL="457200" algn="ctr" defTabSz="342900" rtl="0" fontAlgn="base">
        <a:spcBef>
          <a:spcPct val="0"/>
        </a:spcBef>
        <a:spcAft>
          <a:spcPct val="0"/>
        </a:spcAft>
        <a:defRPr sz="3300">
          <a:solidFill>
            <a:schemeClr val="tx1"/>
          </a:solidFill>
          <a:latin typeface="Calibri" panose="020F0502020204030204" charset="0"/>
        </a:defRPr>
      </a:lvl6pPr>
      <a:lvl7pPr marL="914400" algn="ctr" defTabSz="342900" rtl="0" fontAlgn="base">
        <a:spcBef>
          <a:spcPct val="0"/>
        </a:spcBef>
        <a:spcAft>
          <a:spcPct val="0"/>
        </a:spcAft>
        <a:defRPr sz="3300">
          <a:solidFill>
            <a:schemeClr val="tx1"/>
          </a:solidFill>
          <a:latin typeface="Calibri" panose="020F0502020204030204" charset="0"/>
        </a:defRPr>
      </a:lvl7pPr>
      <a:lvl8pPr marL="1371600" algn="ctr" defTabSz="342900" rtl="0" fontAlgn="base">
        <a:spcBef>
          <a:spcPct val="0"/>
        </a:spcBef>
        <a:spcAft>
          <a:spcPct val="0"/>
        </a:spcAft>
        <a:defRPr sz="3300">
          <a:solidFill>
            <a:schemeClr val="tx1"/>
          </a:solidFill>
          <a:latin typeface="Calibri" panose="020F0502020204030204" charset="0"/>
        </a:defRPr>
      </a:lvl8pPr>
      <a:lvl9pPr marL="1828800" algn="ctr" defTabSz="342900" rtl="0" fontAlgn="base">
        <a:spcBef>
          <a:spcPct val="0"/>
        </a:spcBef>
        <a:spcAft>
          <a:spcPct val="0"/>
        </a:spcAft>
        <a:defRPr sz="3300">
          <a:solidFill>
            <a:schemeClr val="tx1"/>
          </a:solidFill>
          <a:latin typeface="Calibri" panose="020F050202020403020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p:bodyStyle>
    <p:otherStyle>
      <a:defPPr>
        <a:defRPr lang="zh-CN"/>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sz="900">
                <a:solidFill>
                  <a:srgbClr val="898989"/>
                </a:solidFill>
              </a:defRPr>
            </a:lvl1p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900">
                <a:solidFill>
                  <a:srgbClr val="898989"/>
                </a:solidFill>
              </a:defRPr>
            </a:lvl1p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iming>
    <p:tnLst>
      <p:par>
        <p:cTn id="1" dur="indefinite" restart="never" nodeType="tmRoot"/>
      </p:par>
    </p:tnLst>
  </p:timing>
  <p:hf sldNum="0" hdr="0" ftr="0" dt="0"/>
  <p:txStyles>
    <p:titleStyle>
      <a:lvl1pPr algn="ctr" defTabSz="342900" rtl="0" eaLnBrk="0" fontAlgn="base" hangingPunct="0">
        <a:spcBef>
          <a:spcPct val="0"/>
        </a:spcBef>
        <a:spcAft>
          <a:spcPct val="0"/>
        </a:spcAft>
        <a:defRPr sz="3300" kern="1200">
          <a:solidFill>
            <a:schemeClr val="tx1"/>
          </a:solidFill>
          <a:latin typeface="+mj-lt"/>
          <a:ea typeface="+mj-ea"/>
          <a:cs typeface="+mj-cs"/>
        </a:defRPr>
      </a:lvl1pPr>
      <a:lvl2pPr algn="ctr" defTabSz="342900" rtl="0" eaLnBrk="0" fontAlgn="base" hangingPunct="0">
        <a:spcBef>
          <a:spcPct val="0"/>
        </a:spcBef>
        <a:spcAft>
          <a:spcPct val="0"/>
        </a:spcAft>
        <a:defRPr sz="3300">
          <a:solidFill>
            <a:schemeClr val="tx1"/>
          </a:solidFill>
          <a:latin typeface="Calibri" panose="020F0502020204030204" charset="0"/>
        </a:defRPr>
      </a:lvl2pPr>
      <a:lvl3pPr algn="ctr" defTabSz="342900" rtl="0" eaLnBrk="0" fontAlgn="base" hangingPunct="0">
        <a:spcBef>
          <a:spcPct val="0"/>
        </a:spcBef>
        <a:spcAft>
          <a:spcPct val="0"/>
        </a:spcAft>
        <a:defRPr sz="3300">
          <a:solidFill>
            <a:schemeClr val="tx1"/>
          </a:solidFill>
          <a:latin typeface="Calibri" panose="020F0502020204030204" charset="0"/>
        </a:defRPr>
      </a:lvl3pPr>
      <a:lvl4pPr algn="ctr" defTabSz="342900" rtl="0" eaLnBrk="0" fontAlgn="base" hangingPunct="0">
        <a:spcBef>
          <a:spcPct val="0"/>
        </a:spcBef>
        <a:spcAft>
          <a:spcPct val="0"/>
        </a:spcAft>
        <a:defRPr sz="3300">
          <a:solidFill>
            <a:schemeClr val="tx1"/>
          </a:solidFill>
          <a:latin typeface="Calibri" panose="020F0502020204030204" charset="0"/>
        </a:defRPr>
      </a:lvl4pPr>
      <a:lvl5pPr algn="ctr" defTabSz="342900" rtl="0" eaLnBrk="0" fontAlgn="base" hangingPunct="0">
        <a:spcBef>
          <a:spcPct val="0"/>
        </a:spcBef>
        <a:spcAft>
          <a:spcPct val="0"/>
        </a:spcAft>
        <a:defRPr sz="3300">
          <a:solidFill>
            <a:schemeClr val="tx1"/>
          </a:solidFill>
          <a:latin typeface="Calibri" panose="020F0502020204030204" charset="0"/>
        </a:defRPr>
      </a:lvl5pPr>
      <a:lvl6pPr marL="457200" algn="ctr" defTabSz="342900" rtl="0" fontAlgn="base">
        <a:spcBef>
          <a:spcPct val="0"/>
        </a:spcBef>
        <a:spcAft>
          <a:spcPct val="0"/>
        </a:spcAft>
        <a:defRPr sz="3300">
          <a:solidFill>
            <a:schemeClr val="tx1"/>
          </a:solidFill>
          <a:latin typeface="Calibri" panose="020F0502020204030204" charset="0"/>
        </a:defRPr>
      </a:lvl6pPr>
      <a:lvl7pPr marL="914400" algn="ctr" defTabSz="342900" rtl="0" fontAlgn="base">
        <a:spcBef>
          <a:spcPct val="0"/>
        </a:spcBef>
        <a:spcAft>
          <a:spcPct val="0"/>
        </a:spcAft>
        <a:defRPr sz="3300">
          <a:solidFill>
            <a:schemeClr val="tx1"/>
          </a:solidFill>
          <a:latin typeface="Calibri" panose="020F0502020204030204" charset="0"/>
        </a:defRPr>
      </a:lvl7pPr>
      <a:lvl8pPr marL="1371600" algn="ctr" defTabSz="342900" rtl="0" fontAlgn="base">
        <a:spcBef>
          <a:spcPct val="0"/>
        </a:spcBef>
        <a:spcAft>
          <a:spcPct val="0"/>
        </a:spcAft>
        <a:defRPr sz="3300">
          <a:solidFill>
            <a:schemeClr val="tx1"/>
          </a:solidFill>
          <a:latin typeface="Calibri" panose="020F0502020204030204" charset="0"/>
        </a:defRPr>
      </a:lvl8pPr>
      <a:lvl9pPr marL="1828800" algn="ctr" defTabSz="342900" rtl="0" fontAlgn="base">
        <a:spcBef>
          <a:spcPct val="0"/>
        </a:spcBef>
        <a:spcAft>
          <a:spcPct val="0"/>
        </a:spcAft>
        <a:defRPr sz="3300">
          <a:solidFill>
            <a:schemeClr val="tx1"/>
          </a:solidFill>
          <a:latin typeface="Calibri" panose="020F050202020403020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p:bodyStyle>
    <p:otherStyle>
      <a:defPPr>
        <a:defRPr lang="zh-CN"/>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tags" Target="../tags/tag30.xml"/><Relationship Id="rId1" Type="http://schemas.openxmlformats.org/officeDocument/2006/relationships/tags" Target="../tags/tag2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12.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3" Type="http://schemas.openxmlformats.org/officeDocument/2006/relationships/notesSlide" Target="../notesSlides/notesSlide11.xml"/><Relationship Id="rId12" Type="http://schemas.openxmlformats.org/officeDocument/2006/relationships/slideLayout" Target="../slideLayouts/slideLayout2.xml"/><Relationship Id="rId11" Type="http://schemas.openxmlformats.org/officeDocument/2006/relationships/image" Target="../media/image10.png"/><Relationship Id="rId10" Type="http://schemas.openxmlformats.org/officeDocument/2006/relationships/tags" Target="../tags/tag41.xml"/><Relationship Id="rId1" Type="http://schemas.openxmlformats.org/officeDocument/2006/relationships/tags" Target="../tags/tag3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tags" Target="../tags/tag46.xml"/><Relationship Id="rId4" Type="http://schemas.openxmlformats.org/officeDocument/2006/relationships/image" Target="../media/image11.png"/><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tags" Target="../tags/tag48.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tags" Target="../tags/tag51.xml"/><Relationship Id="rId1" Type="http://schemas.openxmlformats.org/officeDocument/2006/relationships/tags" Target="../tags/tag50.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52.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tags" Target="../tags/tag56.xml"/><Relationship Id="rId4" Type="http://schemas.openxmlformats.org/officeDocument/2006/relationships/image" Target="../media/image7.png"/><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58.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tags" Target="../tags/tag59.xml"/></Relationships>
</file>

<file path=ppt/slides/_rels/slide23.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image" Target="../media/image13.png"/><Relationship Id="rId3" Type="http://schemas.openxmlformats.org/officeDocument/2006/relationships/tags" Target="../tags/tag62.xml"/><Relationship Id="rId2" Type="http://schemas.openxmlformats.org/officeDocument/2006/relationships/tags" Target="../tags/tag61.xml"/><Relationship Id="rId12" Type="http://schemas.openxmlformats.org/officeDocument/2006/relationships/notesSlide" Target="../notesSlides/notesSlide22.xml"/><Relationship Id="rId11" Type="http://schemas.openxmlformats.org/officeDocument/2006/relationships/slideLayout" Target="../slideLayouts/slideLayout2.xml"/><Relationship Id="rId10" Type="http://schemas.openxmlformats.org/officeDocument/2006/relationships/tags" Target="../tags/tag68.xml"/><Relationship Id="rId1" Type="http://schemas.openxmlformats.org/officeDocument/2006/relationships/tags" Target="../tags/tag6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tags" Target="../tags/tag70.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tags" Target="../tags/tag73.xml"/><Relationship Id="rId1" Type="http://schemas.openxmlformats.org/officeDocument/2006/relationships/tags" Target="../tags/tag72.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74.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tags" Target="../tags/tag75.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tags" Target="../tags/tag79.xml"/><Relationship Id="rId4" Type="http://schemas.openxmlformats.org/officeDocument/2006/relationships/image" Target="../media/image7.png"/><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31.xml"/><Relationship Id="rId7"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tags" Target="../tags/tag92.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tags" Target="../tags/tag93.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tags" Target="../tags/tag95.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6.xml"/><Relationship Id="rId7"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tags" Target="../tags/tag12.xml"/><Relationship Id="rId5" Type="http://schemas.openxmlformats.org/officeDocument/2006/relationships/image" Target="../media/image4.pn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41.xml"/><Relationship Id="rId7"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26.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27.xml"/></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28.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29.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30.xml"/></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31.xml"/></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3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13.xml"/></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33.xml"/></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34.xml"/></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35.xml"/></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52.xml"/><Relationship Id="rId6"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36.xml"/></Relationships>
</file>

<file path=ppt/slides/_rels/slide54.xml.rels><?xml version="1.0" encoding="UTF-8" standalone="yes"?>
<Relationships xmlns="http://schemas.openxmlformats.org/package/2006/relationships"><Relationship Id="rId7" Type="http://schemas.openxmlformats.org/officeDocument/2006/relationships/notesSlide" Target="../notesSlides/notesSlide53.xml"/><Relationship Id="rId6"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37.xml"/></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38.xml"/></Relationships>
</file>

<file path=ppt/slides/_rels/slide56.xml.rels><?xml version="1.0" encoding="UTF-8" standalone="yes"?>
<Relationships xmlns="http://schemas.openxmlformats.org/package/2006/relationships"><Relationship Id="rId7" Type="http://schemas.openxmlformats.org/officeDocument/2006/relationships/notesSlide" Target="../notesSlides/notesSlide55.xml"/><Relationship Id="rId6"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39.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140.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4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14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14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144.xml"/></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2.xml"/><Relationship Id="rId2" Type="http://schemas.openxmlformats.org/officeDocument/2006/relationships/tags" Target="../tags/tag146.xml"/><Relationship Id="rId1" Type="http://schemas.openxmlformats.org/officeDocument/2006/relationships/tags" Target="../tags/tag145.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147.xml"/></Relationships>
</file>

<file path=ppt/slides/_rels/slide64.xml.rels><?xml version="1.0" encoding="UTF-8" standalone="yes"?>
<Relationships xmlns="http://schemas.openxmlformats.org/package/2006/relationships"><Relationship Id="rId6" Type="http://schemas.openxmlformats.org/officeDocument/2006/relationships/notesSlide" Target="../notesSlides/notesSlide63.xml"/><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tags" Target="../tags/tag148.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tags" Target="../tags/tag149.xml"/></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tags" Target="../tags/tag150.xml"/></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tags" Target="../tags/tag151.xml"/></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tags" Target="../tags/tag152.xml"/></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tags" Target="../tags/tag153.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tags" Target="../tags/tag154.xml"/></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tags" Target="../tags/tag155.xml"/></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2.xml"/><Relationship Id="rId2" Type="http://schemas.openxmlformats.org/officeDocument/2006/relationships/tags" Target="../tags/tag157.xml"/><Relationship Id="rId1" Type="http://schemas.openxmlformats.org/officeDocument/2006/relationships/tags" Target="../tags/tag156.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158.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159.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160.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ags" Target="../tags/tag16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tags" Target="../tags/tag24.xml"/><Relationship Id="rId4" Type="http://schemas.openxmlformats.org/officeDocument/2006/relationships/image" Target="../media/image7.png"/><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tags" Target="../tags/tag28.xml"/><Relationship Id="rId4" Type="http://schemas.openxmlformats.org/officeDocument/2006/relationships/image" Target="../media/image7.png"/><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wrap="square" lIns="91440" tIns="45720" rIns="91440" bIns="45720" numCol="1" rtlCol="0" anchor="ctr" anchorCtr="0" compatLnSpc="1">
            <a:normAutofit/>
          </a:bodyPr>
          <a:lstStyle/>
          <a:p>
            <a:pPr marL="0" marR="0" lvl="0" indent="0" algn="ctr" defTabSz="3429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j-cs"/>
              </a:rPr>
              <a:t>大模型</a:t>
            </a:r>
            <a:r>
              <a:rPr kumimoji="0" lang="zh-CN" altLang="en-US" sz="3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j-cs"/>
              </a:rPr>
              <a:t>应用</a:t>
            </a:r>
            <a:endParaRPr kumimoji="0" lang="zh-CN" altLang="en-US" sz="3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j-cs"/>
            </a:endParaRPr>
          </a:p>
        </p:txBody>
      </p:sp>
      <p:sp>
        <p:nvSpPr>
          <p:cNvPr id="3" name="Subtitle 2"/>
          <p:cNvSpPr>
            <a:spLocks noGrp="1"/>
          </p:cNvSpPr>
          <p:nvPr>
            <p:ph type="subTitle" idx="1"/>
          </p:nvPr>
        </p:nvSpPr>
        <p:spPr/>
        <p:txBody>
          <a:bodyPr vert="horz" wrap="square" lIns="91440" tIns="45720" rIns="91440" bIns="45720" numCol="1" rtlCol="0" anchor="t" anchorCtr="0" compatLnSpc="1"/>
          <a:lstStyle/>
          <a:p>
            <a:pPr defTabSz="342900" eaLnBrk="1" hangingPunct="1">
              <a:buClrTx/>
              <a:buSzTx/>
            </a:pPr>
            <a:r>
              <a:rPr lang="zh-CN" kern="1200">
                <a:solidFill>
                  <a:srgbClr val="898989"/>
                </a:solidFill>
                <a:latin typeface="+mn-lt"/>
                <a:ea typeface="+mn-ea"/>
                <a:cs typeface="+mn-cs"/>
              </a:rPr>
              <a:t>汇报人：明</a:t>
            </a:r>
            <a:r>
              <a:rPr lang="zh-CN" kern="1200">
                <a:solidFill>
                  <a:srgbClr val="898989"/>
                </a:solidFill>
                <a:latin typeface="+mn-lt"/>
                <a:ea typeface="+mn-ea"/>
                <a:cs typeface="+mn-cs"/>
              </a:rPr>
              <a:t>楷</a:t>
            </a:r>
            <a:endParaRPr lang="zh-CN" kern="1200">
              <a:solidFill>
                <a:srgbClr val="898989"/>
              </a:solidFill>
              <a:latin typeface="+mn-lt"/>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数据分析与决策支持</a:t>
            </a:r>
            <a:endParaRPr lang="zh-CN" altLang="en-US"/>
          </a:p>
          <a:p>
            <a:pPr lvl="2" algn="l">
              <a:lnSpc>
                <a:spcPct val="150000"/>
              </a:lnSpc>
              <a:buSzTx/>
            </a:pPr>
            <a:r>
              <a:rPr lang="zh-CN" altLang="en-US"/>
              <a:t>大模型可以帮助政府通过海量数据的分析，提供精准的决策支持。利用大数据技术和机器学习算法，政府能够更好地预测经济趋势、社会发展方向以及应急事件的发生，为制定更为科学和合理的政策提供依据。特别是在社会保障、环境保护、公共健康等领域，大模型能够帮助政府深入分析民生数据，发现潜在问题，提升社会治理能力。</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10" name="图片 9" descr="E:/设计图片素材3/yuta_240513_013_TP_V.jpgyuta_240513_013_TP_V"/>
          <p:cNvPicPr>
            <a:picLocks noChangeAspect="1"/>
          </p:cNvPicPr>
          <p:nvPr>
            <p:custDataLst>
              <p:tags r:id="rId2"/>
            </p:custDataLst>
          </p:nvPr>
        </p:nvPicPr>
        <p:blipFill>
          <a:blip r:embed="rId3" cstate="email"/>
          <a:srcRect l="20273" t="-5" r="20273" b="-5"/>
          <a:stretch>
            <a:fillRect/>
          </a:stretch>
        </p:blipFill>
        <p:spPr>
          <a:xfrm>
            <a:off x="3959225" y="4517390"/>
            <a:ext cx="3977640" cy="1725930"/>
          </a:xfrm>
          <a:custGeom>
            <a:avLst/>
            <a:gdLst/>
            <a:ahLst/>
            <a:cxnLst>
              <a:cxn ang="3">
                <a:pos x="hc" y="t"/>
              </a:cxn>
              <a:cxn ang="cd2">
                <a:pos x="l" y="vc"/>
              </a:cxn>
              <a:cxn ang="cd4">
                <a:pos x="hc" y="b"/>
              </a:cxn>
              <a:cxn ang="0">
                <a:pos x="r" y="vc"/>
              </a:cxn>
            </a:cxnLst>
            <a:rect l="l" t="t" r="r" b="b"/>
            <a:pathLst>
              <a:path w="11112" h="6970">
                <a:moveTo>
                  <a:pt x="1891" y="6007"/>
                </a:moveTo>
                <a:lnTo>
                  <a:pt x="10671" y="6007"/>
                </a:lnTo>
                <a:cubicBezTo>
                  <a:pt x="10717" y="6007"/>
                  <a:pt x="10754" y="6044"/>
                  <a:pt x="10754" y="6090"/>
                </a:cubicBezTo>
                <a:lnTo>
                  <a:pt x="10754" y="6887"/>
                </a:lnTo>
                <a:cubicBezTo>
                  <a:pt x="10754" y="6933"/>
                  <a:pt x="10717" y="6970"/>
                  <a:pt x="10671" y="6970"/>
                </a:cubicBezTo>
                <a:lnTo>
                  <a:pt x="1891" y="6970"/>
                </a:lnTo>
                <a:cubicBezTo>
                  <a:pt x="1846" y="6970"/>
                  <a:pt x="1809" y="6933"/>
                  <a:pt x="1809" y="6887"/>
                </a:cubicBezTo>
                <a:lnTo>
                  <a:pt x="1809" y="6090"/>
                </a:lnTo>
                <a:cubicBezTo>
                  <a:pt x="1809" y="6044"/>
                  <a:pt x="1846" y="6007"/>
                  <a:pt x="1891" y="6007"/>
                </a:cubicBezTo>
                <a:close/>
                <a:moveTo>
                  <a:pt x="83" y="4993"/>
                </a:moveTo>
                <a:lnTo>
                  <a:pt x="8862" y="4993"/>
                </a:lnTo>
                <a:cubicBezTo>
                  <a:pt x="8908" y="4993"/>
                  <a:pt x="8945" y="5030"/>
                  <a:pt x="8945" y="5075"/>
                </a:cubicBezTo>
                <a:lnTo>
                  <a:pt x="8945" y="5872"/>
                </a:lnTo>
                <a:cubicBezTo>
                  <a:pt x="8945" y="5918"/>
                  <a:pt x="8908" y="5955"/>
                  <a:pt x="8862" y="5955"/>
                </a:cubicBezTo>
                <a:lnTo>
                  <a:pt x="83" y="5955"/>
                </a:lnTo>
                <a:cubicBezTo>
                  <a:pt x="37" y="5955"/>
                  <a:pt x="0" y="5918"/>
                  <a:pt x="0" y="5872"/>
                </a:cubicBezTo>
                <a:lnTo>
                  <a:pt x="0" y="5075"/>
                </a:lnTo>
                <a:cubicBezTo>
                  <a:pt x="0" y="5030"/>
                  <a:pt x="37" y="4993"/>
                  <a:pt x="83" y="4993"/>
                </a:cubicBezTo>
                <a:close/>
                <a:moveTo>
                  <a:pt x="163" y="3042"/>
                </a:moveTo>
                <a:lnTo>
                  <a:pt x="10499" y="3042"/>
                </a:lnTo>
                <a:cubicBezTo>
                  <a:pt x="10588" y="3042"/>
                  <a:pt x="10661" y="3115"/>
                  <a:pt x="10661" y="3205"/>
                </a:cubicBezTo>
                <a:lnTo>
                  <a:pt x="10661" y="4777"/>
                </a:lnTo>
                <a:cubicBezTo>
                  <a:pt x="10661" y="4867"/>
                  <a:pt x="10588" y="4940"/>
                  <a:pt x="10499" y="4940"/>
                </a:cubicBezTo>
                <a:lnTo>
                  <a:pt x="163" y="4940"/>
                </a:lnTo>
                <a:cubicBezTo>
                  <a:pt x="73" y="4940"/>
                  <a:pt x="0" y="4867"/>
                  <a:pt x="0" y="4777"/>
                </a:cubicBezTo>
                <a:lnTo>
                  <a:pt x="0" y="3205"/>
                </a:lnTo>
                <a:cubicBezTo>
                  <a:pt x="0" y="3115"/>
                  <a:pt x="73" y="3042"/>
                  <a:pt x="163" y="3042"/>
                </a:cubicBezTo>
                <a:close/>
                <a:moveTo>
                  <a:pt x="646" y="2028"/>
                </a:moveTo>
                <a:lnTo>
                  <a:pt x="9426" y="2028"/>
                </a:lnTo>
                <a:cubicBezTo>
                  <a:pt x="9471" y="2028"/>
                  <a:pt x="9508" y="2065"/>
                  <a:pt x="9508" y="2111"/>
                </a:cubicBezTo>
                <a:lnTo>
                  <a:pt x="9508" y="2908"/>
                </a:lnTo>
                <a:cubicBezTo>
                  <a:pt x="9508" y="2954"/>
                  <a:pt x="9471" y="2991"/>
                  <a:pt x="9426" y="2991"/>
                </a:cubicBezTo>
                <a:lnTo>
                  <a:pt x="646" y="2991"/>
                </a:lnTo>
                <a:cubicBezTo>
                  <a:pt x="600" y="2991"/>
                  <a:pt x="563" y="2954"/>
                  <a:pt x="563" y="2908"/>
                </a:cubicBezTo>
                <a:lnTo>
                  <a:pt x="563" y="2111"/>
                </a:lnTo>
                <a:cubicBezTo>
                  <a:pt x="563" y="2065"/>
                  <a:pt x="600" y="2028"/>
                  <a:pt x="646" y="2028"/>
                </a:cubicBezTo>
                <a:close/>
                <a:moveTo>
                  <a:pt x="2250" y="1014"/>
                </a:moveTo>
                <a:lnTo>
                  <a:pt x="11029" y="1014"/>
                </a:lnTo>
                <a:cubicBezTo>
                  <a:pt x="11075" y="1014"/>
                  <a:pt x="11112" y="1051"/>
                  <a:pt x="11112" y="1097"/>
                </a:cubicBezTo>
                <a:lnTo>
                  <a:pt x="11112" y="1894"/>
                </a:lnTo>
                <a:cubicBezTo>
                  <a:pt x="11112" y="1940"/>
                  <a:pt x="11075" y="1977"/>
                  <a:pt x="11029" y="1977"/>
                </a:cubicBezTo>
                <a:lnTo>
                  <a:pt x="2250" y="1977"/>
                </a:lnTo>
                <a:cubicBezTo>
                  <a:pt x="2204" y="1977"/>
                  <a:pt x="2167" y="1940"/>
                  <a:pt x="2167" y="1894"/>
                </a:cubicBezTo>
                <a:lnTo>
                  <a:pt x="2167" y="1097"/>
                </a:lnTo>
                <a:cubicBezTo>
                  <a:pt x="2167" y="1051"/>
                  <a:pt x="2204" y="1014"/>
                  <a:pt x="2250" y="1014"/>
                </a:cubicBezTo>
                <a:close/>
                <a:moveTo>
                  <a:pt x="83" y="0"/>
                </a:moveTo>
                <a:lnTo>
                  <a:pt x="8862" y="0"/>
                </a:lnTo>
                <a:cubicBezTo>
                  <a:pt x="8908" y="0"/>
                  <a:pt x="8945" y="37"/>
                  <a:pt x="8945" y="83"/>
                </a:cubicBezTo>
                <a:lnTo>
                  <a:pt x="8945" y="880"/>
                </a:lnTo>
                <a:cubicBezTo>
                  <a:pt x="8945" y="926"/>
                  <a:pt x="8908" y="963"/>
                  <a:pt x="8862" y="963"/>
                </a:cubicBezTo>
                <a:lnTo>
                  <a:pt x="83" y="963"/>
                </a:lnTo>
                <a:cubicBezTo>
                  <a:pt x="37" y="963"/>
                  <a:pt x="0" y="926"/>
                  <a:pt x="0" y="880"/>
                </a:cubicBezTo>
                <a:lnTo>
                  <a:pt x="0" y="83"/>
                </a:lnTo>
                <a:cubicBezTo>
                  <a:pt x="0" y="37"/>
                  <a:pt x="37" y="0"/>
                  <a:pt x="83" y="0"/>
                </a:cubicBezTo>
                <a:close/>
              </a:path>
            </a:pathLst>
          </a:cu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数据分析与决策支持例子</a:t>
            </a:r>
            <a:r>
              <a:rPr lang="en-US" altLang="zh-CN"/>
              <a:t>-</a:t>
            </a:r>
            <a:r>
              <a:rPr lang="zh-CN" altLang="en-US"/>
              <a:t>政务参政议政建言大语言模型智能问答助手</a:t>
            </a:r>
            <a:endParaRPr lang="zh-CN" altLang="en-US"/>
          </a:p>
          <a:p>
            <a:pPr lvl="2" algn="l">
              <a:lnSpc>
                <a:spcPct val="150000"/>
              </a:lnSpc>
              <a:buSzTx/>
            </a:pPr>
            <a:r>
              <a:rPr lang="zh-CN" altLang="en-US">
                <a:sym typeface="+mn-ea"/>
              </a:rPr>
              <a:t>智能问答助手可实现基于法律法规、相关制度等文本数据的基本问答功能，并能对不同来源的文件如政府报告、政策法规等进行分析、总结，归纳出大意并给出依据来源。并且，智能问答助手可以通过大模型实现某一主题提案与参照文本如同一主题舆情语义层面相似度分析，得出提案与社情民意</a:t>
            </a:r>
            <a:r>
              <a:rPr lang="en-US" altLang="zh-CN">
                <a:sym typeface="+mn-ea"/>
              </a:rPr>
              <a:t>“</a:t>
            </a:r>
            <a:r>
              <a:rPr lang="zh-CN" altLang="en-US">
                <a:sym typeface="+mn-ea"/>
              </a:rPr>
              <a:t>同频共振</a:t>
            </a:r>
            <a:r>
              <a:rPr lang="en-US" altLang="zh-CN">
                <a:sym typeface="+mn-ea"/>
              </a:rPr>
              <a:t>”</a:t>
            </a:r>
            <a:r>
              <a:rPr lang="zh-CN" altLang="en-US">
                <a:sym typeface="+mn-ea"/>
              </a:rPr>
              <a:t>的程度。</a:t>
            </a:r>
            <a:endParaRPr lang="zh-CN" altLang="en-US"/>
          </a:p>
          <a:p>
            <a:pPr marL="1143000" lvl="3" indent="0" algn="l">
              <a:lnSpc>
                <a:spcPct val="150000"/>
              </a:lnSpc>
              <a:buSzTx/>
              <a:buFont typeface="ZapfDingbatsITC" charset="0"/>
              <a:buNone/>
            </a:pPr>
            <a:endParaRPr lang="en-US" altLang="zh-CN"/>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公共安全与治安管理</a:t>
            </a:r>
            <a:endParaRPr lang="zh-CN" altLang="en-US"/>
          </a:p>
          <a:p>
            <a:pPr lvl="2" algn="l">
              <a:lnSpc>
                <a:spcPct val="150000"/>
              </a:lnSpc>
              <a:buSzTx/>
            </a:pPr>
            <a:r>
              <a:rPr lang="zh-CN" altLang="en-US"/>
              <a:t>在公共安全和治安管理方面，大模型的应用能够通过智能监控和数据分析预测潜在的安全风险和违法犯罪活动。通过视频监控、社交媒体分析等数据源，大模型能够帮助警方识别犯罪活动的规律，预警危险行为，并优化资源配置。例如，在大规模公共事件如大型集会、体育赛事等期间，政府可以通过大模型分析实时监控数据，迅速做出应对决策。</a:t>
            </a:r>
            <a:endParaRPr lang="zh-CN" altLang="en-US"/>
          </a:p>
        </p:txBody>
      </p:sp>
      <p:sp>
        <p:nvSpPr>
          <p:cNvPr id="3" name="标题 2"/>
          <p:cNvSpPr>
            <a:spLocks noGrp="1"/>
          </p:cNvSpPr>
          <p:nvPr>
            <p:ph type="ctrTitle"/>
          </p:nvPr>
        </p:nvSpPr>
        <p:spPr/>
        <p:txBody>
          <a:bodyPr/>
          <a:lstStyle/>
          <a:p>
            <a:pPr defTabSz="342900">
              <a:tabLst>
                <a:tab pos="3312795" algn="l"/>
                <a:tab pos="3491865" algn="l"/>
              </a:tabLst>
            </a:pPr>
            <a:r>
              <a:rPr lang="zh-CN" altLang="en-US"/>
              <a:t>大模型应用</a:t>
            </a:r>
            <a:r>
              <a:rPr lang="zh-CN" altLang="en-US"/>
              <a:t>概览</a:t>
            </a:r>
            <a:endParaRPr lang="zh-CN" altLang="en-US"/>
          </a:p>
        </p:txBody>
      </p:sp>
      <p:grpSp>
        <p:nvGrpSpPr>
          <p:cNvPr id="125" name="组合 124"/>
          <p:cNvGrpSpPr/>
          <p:nvPr>
            <p:custDataLst>
              <p:tags r:id="rId2"/>
            </p:custDataLst>
          </p:nvPr>
        </p:nvGrpSpPr>
        <p:grpSpPr>
          <a:xfrm rot="0">
            <a:off x="2813685" y="4538345"/>
            <a:ext cx="4185285" cy="1717040"/>
            <a:chOff x="2112" y="4514"/>
            <a:chExt cx="14978" cy="10174"/>
          </a:xfrm>
        </p:grpSpPr>
        <p:sp>
          <p:nvSpPr>
            <p:cNvPr id="126" name="圆角矩形 125"/>
            <p:cNvSpPr/>
            <p:nvPr>
              <p:custDataLst>
                <p:tags r:id="rId3"/>
              </p:custDataLst>
            </p:nvPr>
          </p:nvSpPr>
          <p:spPr>
            <a:xfrm>
              <a:off x="2112" y="4514"/>
              <a:ext cx="14978" cy="9868"/>
            </a:xfrm>
            <a:prstGeom prst="roundRect">
              <a:avLst>
                <a:gd name="adj" fmla="val 4914"/>
              </a:avLst>
            </a:prstGeom>
            <a:gradFill>
              <a:gsLst>
                <a:gs pos="21000">
                  <a:schemeClr val="accent1">
                    <a:lumMod val="60000"/>
                    <a:lumOff val="40000"/>
                  </a:schemeClr>
                </a:gs>
                <a:gs pos="100000">
                  <a:schemeClr val="accent1"/>
                </a:gs>
              </a:gsLst>
              <a:lin ang="135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27" name="圆角矩形 126"/>
            <p:cNvSpPr/>
            <p:nvPr>
              <p:custDataLst>
                <p:tags r:id="rId4"/>
              </p:custDataLst>
            </p:nvPr>
          </p:nvSpPr>
          <p:spPr>
            <a:xfrm>
              <a:off x="2112" y="13914"/>
              <a:ext cx="14976" cy="775"/>
            </a:xfrm>
            <a:prstGeom prst="roundRect">
              <a:avLst/>
            </a:prstGeom>
            <a:solidFill>
              <a:srgbClr val="F7F7F7"/>
            </a:solidFill>
            <a:ln>
              <a:solidFill>
                <a:schemeClr val="accent1">
                  <a:alpha val="46000"/>
                </a:schemeClr>
              </a:solid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28" name="等腰三角形 127"/>
            <p:cNvSpPr/>
            <p:nvPr>
              <p:custDataLst>
                <p:tags r:id="rId5"/>
              </p:custDataLst>
            </p:nvPr>
          </p:nvSpPr>
          <p:spPr>
            <a:xfrm rot="5400000">
              <a:off x="16542" y="14148"/>
              <a:ext cx="251" cy="21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9" name="等腰三角形 128"/>
            <p:cNvSpPr/>
            <p:nvPr>
              <p:custDataLst>
                <p:tags r:id="rId6"/>
              </p:custDataLst>
            </p:nvPr>
          </p:nvSpPr>
          <p:spPr>
            <a:xfrm rot="16200000" flipH="1">
              <a:off x="15905" y="14158"/>
              <a:ext cx="251" cy="21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0" name="椭圆 129"/>
            <p:cNvSpPr/>
            <p:nvPr>
              <p:custDataLst>
                <p:tags r:id="rId7"/>
              </p:custDataLst>
            </p:nvPr>
          </p:nvSpPr>
          <p:spPr>
            <a:xfrm rot="16200000" flipH="1">
              <a:off x="2388" y="14186"/>
              <a:ext cx="204" cy="203"/>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1" name="椭圆 130"/>
            <p:cNvSpPr/>
            <p:nvPr>
              <p:custDataLst>
                <p:tags r:id="rId8"/>
              </p:custDataLst>
            </p:nvPr>
          </p:nvSpPr>
          <p:spPr>
            <a:xfrm rot="16200000" flipH="1">
              <a:off x="2980" y="14186"/>
              <a:ext cx="204" cy="203"/>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2" name="椭圆 131"/>
            <p:cNvSpPr/>
            <p:nvPr>
              <p:custDataLst>
                <p:tags r:id="rId9"/>
              </p:custDataLst>
            </p:nvPr>
          </p:nvSpPr>
          <p:spPr>
            <a:xfrm rot="16200000" flipH="1">
              <a:off x="3571" y="14186"/>
              <a:ext cx="204" cy="203"/>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3" name="图片 132" descr="F:/素材图片4/christina-wocintechchat-com-faEfWCdOKIg-unsplash.jpgchristina-wocintechchat-com-faEfWCdOKIg-unsplash"/>
            <p:cNvPicPr>
              <a:picLocks noChangeAspect="1"/>
            </p:cNvPicPr>
            <p:nvPr>
              <p:custDataLst>
                <p:tags r:id="rId10"/>
              </p:custDataLst>
            </p:nvPr>
          </p:nvPicPr>
          <p:blipFill>
            <a:blip r:embed="rId11" cstate="email"/>
            <a:srcRect l="19453" t="-7" r="19453" b="-7"/>
            <a:stretch>
              <a:fillRect/>
            </a:stretch>
          </p:blipFill>
          <p:spPr>
            <a:xfrm>
              <a:off x="2387" y="4844"/>
              <a:ext cx="14428" cy="8734"/>
            </a:xfrm>
            <a:prstGeom prst="roundRect">
              <a:avLst>
                <a:gd name="adj" fmla="val 2730"/>
              </a:avLst>
            </a:prstGeom>
            <a:ln>
              <a:noFill/>
            </a:ln>
          </p:spPr>
        </p:pic>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公共安全与治安管理例子</a:t>
            </a:r>
            <a:r>
              <a:rPr lang="en-US" altLang="zh-CN"/>
              <a:t>-</a:t>
            </a:r>
            <a:r>
              <a:rPr lang="zh-CN" altLang="en-US"/>
              <a:t>国内首个公共安全大模型</a:t>
            </a:r>
            <a:r>
              <a:rPr lang="en-US" altLang="zh-CN"/>
              <a:t>“</a:t>
            </a:r>
            <a:r>
              <a:rPr lang="zh-CN" altLang="en-US"/>
              <a:t>天擎</a:t>
            </a:r>
            <a:r>
              <a:rPr lang="en-US" altLang="zh-CN"/>
              <a:t>”</a:t>
            </a:r>
            <a:endParaRPr lang="en-US" altLang="zh-CN"/>
          </a:p>
          <a:p>
            <a:pPr lvl="2" algn="l">
              <a:lnSpc>
                <a:spcPct val="150000"/>
              </a:lnSpc>
              <a:buSzTx/>
            </a:pPr>
            <a:r>
              <a:rPr lang="en-US" altLang="zh-CN"/>
              <a:t>“</a:t>
            </a:r>
            <a:r>
              <a:rPr lang="zh-CN" altLang="en-US"/>
              <a:t>天擎</a:t>
            </a:r>
            <a:r>
              <a:rPr lang="en-US" altLang="zh-CN"/>
              <a:t>” </a:t>
            </a:r>
            <a:r>
              <a:rPr lang="zh-CN" altLang="en-US"/>
              <a:t>具备强大的警务意图识别、警务情报分析、案情推理等业务理解和推理能力，能够从海量数据中持续自我进化，实现行业知识、业务问题，解决反馈的全流程闭环进化。</a:t>
            </a:r>
            <a:br>
              <a:rPr lang="zh-CN" altLang="en-US"/>
            </a:br>
            <a:r>
              <a:rPr lang="zh-CN" altLang="en-US"/>
              <a:t>该系统采用一个入口、一套流程、一条指令，办案全流程只需几分钟，大大提升办案效率，大幅降低业务成本。过去，警务人员电子取证需要调用多人多系统协同配合，而使用</a:t>
            </a:r>
            <a:r>
              <a:rPr lang="en-US" altLang="zh-CN"/>
              <a:t>“</a:t>
            </a:r>
            <a:r>
              <a:rPr lang="zh-CN" altLang="en-US"/>
              <a:t>天擎</a:t>
            </a:r>
            <a:r>
              <a:rPr lang="en-US" altLang="zh-CN"/>
              <a:t>”</a:t>
            </a:r>
            <a:r>
              <a:rPr lang="zh-CN" altLang="en-US"/>
              <a:t>后，取证办案流程将极大简化。警务人员只需向</a:t>
            </a:r>
            <a:r>
              <a:rPr lang="en-US" altLang="zh-CN"/>
              <a:t>“</a:t>
            </a:r>
            <a:r>
              <a:rPr lang="zh-CN" altLang="en-US"/>
              <a:t>小美</a:t>
            </a:r>
            <a:r>
              <a:rPr lang="en-US" altLang="zh-CN"/>
              <a:t>”</a:t>
            </a:r>
            <a:r>
              <a:rPr lang="zh-CN" altLang="en-US"/>
              <a:t>警务智能助手发布一条指令，大模型就能准确调度各类系统进行数据深度分析，并汇总成分析报告。</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政策透明化</a:t>
            </a:r>
            <a:endParaRPr lang="zh-CN" altLang="en-US"/>
          </a:p>
          <a:p>
            <a:pPr lvl="2" algn="l">
              <a:lnSpc>
                <a:spcPct val="150000"/>
              </a:lnSpc>
              <a:buSzTx/>
            </a:pPr>
            <a:r>
              <a:rPr lang="zh-CN" altLang="en-US"/>
              <a:t>大模型还能够帮助政府提升政策透明度和公众参与度。通过人工智能技术，政府可以更高效地与民众进行互动，并向公众提供实时的政策解读和反馈。大模型可以帮助政府自动生成政策文档、公告、报告等，并通过智能平台向公众传达。此外，民众意见的采集和分析也能通过大模型实现，增强政府政策制定的公众参与感。</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grpSp>
        <p:nvGrpSpPr>
          <p:cNvPr id="9" name="组合 8"/>
          <p:cNvGrpSpPr/>
          <p:nvPr>
            <p:custDataLst>
              <p:tags r:id="rId2"/>
            </p:custDataLst>
          </p:nvPr>
        </p:nvGrpSpPr>
        <p:grpSpPr>
          <a:xfrm rot="0">
            <a:off x="2936084" y="4290669"/>
            <a:ext cx="3258660" cy="2132327"/>
            <a:chOff x="2076" y="4684"/>
            <a:chExt cx="15036" cy="9834"/>
          </a:xfrm>
        </p:grpSpPr>
        <p:pic>
          <p:nvPicPr>
            <p:cNvPr id="10" name="图片 9" descr="90f716e666dfb1eb748ca539911f7e22"/>
            <p:cNvPicPr>
              <a:picLocks noChangeAspect="1"/>
            </p:cNvPicPr>
            <p:nvPr>
              <p:custDataLst>
                <p:tags r:id="rId3"/>
              </p:custDataLst>
            </p:nvPr>
          </p:nvPicPr>
          <p:blipFill>
            <a:blip r:embed="rId4" cstate="email"/>
            <a:srcRect/>
            <a:stretch>
              <a:fillRect/>
            </a:stretch>
          </p:blipFill>
          <p:spPr>
            <a:xfrm>
              <a:off x="2076" y="4684"/>
              <a:ext cx="15037" cy="9834"/>
            </a:xfrm>
            <a:prstGeom prst="rect">
              <a:avLst/>
            </a:prstGeom>
          </p:spPr>
        </p:pic>
        <p:pic>
          <p:nvPicPr>
            <p:cNvPr id="11" name="图片 10" descr="F:/设计图片中国风/7741947_.jpg7741947_"/>
            <p:cNvPicPr>
              <a:picLocks noChangeAspect="1"/>
            </p:cNvPicPr>
            <p:nvPr>
              <p:custDataLst>
                <p:tags r:id="rId5"/>
              </p:custDataLst>
            </p:nvPr>
          </p:nvPicPr>
          <p:blipFill>
            <a:blip r:embed="rId6" cstate="email"/>
            <a:srcRect l="16633" t="-25" r="16633" b="-25"/>
            <a:stretch>
              <a:fillRect/>
            </a:stretch>
          </p:blipFill>
          <p:spPr>
            <a:xfrm>
              <a:off x="3517" y="5857"/>
              <a:ext cx="12080" cy="7492"/>
            </a:xfrm>
            <a:custGeom>
              <a:avLst/>
              <a:gdLst/>
              <a:ahLst/>
              <a:cxnLst>
                <a:cxn ang="3">
                  <a:pos x="hc" y="t"/>
                </a:cxn>
                <a:cxn ang="cd2">
                  <a:pos x="l" y="vc"/>
                </a:cxn>
                <a:cxn ang="cd4">
                  <a:pos x="hc" y="b"/>
                </a:cxn>
                <a:cxn ang="0">
                  <a:pos x="r" y="vc"/>
                </a:cxn>
              </a:cxnLst>
              <a:rect l="l" t="t" r="r" b="b"/>
              <a:pathLst>
                <a:path w="12171" h="7548">
                  <a:moveTo>
                    <a:pt x="0" y="0"/>
                  </a:moveTo>
                  <a:lnTo>
                    <a:pt x="12171" y="0"/>
                  </a:lnTo>
                  <a:lnTo>
                    <a:pt x="12171" y="7548"/>
                  </a:lnTo>
                  <a:lnTo>
                    <a:pt x="0" y="7548"/>
                  </a:lnTo>
                  <a:lnTo>
                    <a:pt x="0" y="0"/>
                  </a:lnTo>
                  <a:close/>
                </a:path>
              </a:pathLst>
            </a:custGeom>
          </p:spPr>
        </p:pic>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政策透明化例子</a:t>
            </a:r>
            <a:r>
              <a:rPr lang="en-US" altLang="zh-CN"/>
              <a:t>-“</a:t>
            </a:r>
            <a:r>
              <a:rPr lang="zh-CN" altLang="en-US"/>
              <a:t>亦智政务大模型服务平台</a:t>
            </a:r>
            <a:r>
              <a:rPr lang="en-US" altLang="zh-CN"/>
              <a:t>”</a:t>
            </a:r>
            <a:endParaRPr lang="en-US" altLang="zh-CN"/>
          </a:p>
          <a:p>
            <a:pPr lvl="2" algn="l">
              <a:lnSpc>
                <a:spcPct val="150000"/>
              </a:lnSpc>
              <a:buSzTx/>
            </a:pPr>
            <a:r>
              <a:rPr lang="zh-CN" altLang="en-US"/>
              <a:t>北京经济技术开发区正式上线</a:t>
            </a:r>
            <a:r>
              <a:rPr lang="en-US" altLang="zh-CN"/>
              <a:t>“</a:t>
            </a:r>
            <a:r>
              <a:rPr lang="zh-CN" altLang="en-US"/>
              <a:t>亦智政务大模型服务平台</a:t>
            </a:r>
            <a:r>
              <a:rPr lang="en-US" altLang="zh-CN"/>
              <a:t>”</a:t>
            </a:r>
            <a:r>
              <a:rPr lang="zh-CN" altLang="en-US"/>
              <a:t>，成为全市首个政务领域的大模型服务平台。该平台将支撑北京经开区各部门应用大模型技术实现数字化转型，并在部门协同、科学决策等领域试点应用。</a:t>
            </a:r>
            <a:endParaRPr lang="zh-CN" altLang="en-US"/>
          </a:p>
          <a:p>
            <a:pPr lvl="2" algn="l">
              <a:lnSpc>
                <a:spcPct val="150000"/>
              </a:lnSpc>
              <a:buSzTx/>
            </a:pPr>
            <a:r>
              <a:rPr lang="zh-CN" altLang="en-US"/>
              <a:t>作为北京经开区全新建设的新一代数据基础设施，亦智政务大模型服务平台具有多模型纳管、知识库运营、智能体汇聚、一站式监管、即插式调用、国产化适配等六大特点，目前已在智能政务小助手、迎商数字人、智能客服等</a:t>
            </a:r>
            <a:r>
              <a:rPr lang="en-US" altLang="zh-CN"/>
              <a:t>8</a:t>
            </a:r>
            <a:r>
              <a:rPr lang="zh-CN" altLang="en-US"/>
              <a:t>个细分场景上实现率先落地。</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大模型应用概览</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rPr>
              <a:t>金融行业</a:t>
            </a:r>
            <a:endParaRPr lang="zh-CN" altLang="en-US" sz="15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风险管理与信贷评估</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金融市场预测与投资决策</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智能客户服务与财务咨询</a:t>
            </a:r>
            <a:endParaRPr lang="zh-CN" altLang="en-US" sz="1200" b="1" dirty="0">
              <a:solidFill>
                <a:schemeClr val="tx1"/>
              </a:solidFill>
              <a:effectLst>
                <a:outerShdw blurRad="38100" dist="19050" dir="2700000" algn="tl" rotWithShape="0">
                  <a:schemeClr val="dk1">
                    <a:alpha val="40000"/>
                  </a:schemeClr>
                </a:outerShdw>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风险管理与信贷评估</a:t>
            </a:r>
            <a:endParaRPr lang="zh-CN" altLang="en-US"/>
          </a:p>
          <a:p>
            <a:pPr lvl="2" algn="l">
              <a:lnSpc>
                <a:spcPct val="150000"/>
              </a:lnSpc>
              <a:buSzTx/>
            </a:pPr>
            <a:r>
              <a:rPr lang="zh-CN" altLang="en-US"/>
              <a:t>在金融行业，风险管理和信贷评估是至关重要的环节。大模型通过分析历史数据、市场趋势和客户行为，能够帮助金融机构更加精准地评估贷款申请者的信用风险，并预测可能的违约行为。</a:t>
            </a:r>
            <a:endParaRPr lang="zh-CN" altLang="en-US"/>
          </a:p>
          <a:p>
            <a:pPr lvl="2" algn="l">
              <a:lnSpc>
                <a:spcPct val="150000"/>
              </a:lnSpc>
              <a:buSzTx/>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92" name="图片 91" descr="E:/设计图片素材/cristian-grecu-6yBAQeeNROU-unsplash.jpgcristian-grecu-6yBAQeeNROU-unsplash"/>
          <p:cNvPicPr>
            <a:picLocks noChangeAspect="1"/>
          </p:cNvPicPr>
          <p:nvPr>
            <p:custDataLst>
              <p:tags r:id="rId2"/>
            </p:custDataLst>
          </p:nvPr>
        </p:nvPicPr>
        <p:blipFill>
          <a:blip r:embed="rId3" cstate="email"/>
          <a:srcRect l="25352" t="-3" r="25352" b="-3"/>
          <a:stretch>
            <a:fillRect/>
          </a:stretch>
        </p:blipFill>
        <p:spPr>
          <a:xfrm>
            <a:off x="2960370" y="3730625"/>
            <a:ext cx="3342640" cy="2494915"/>
          </a:xfrm>
          <a:custGeom>
            <a:avLst/>
            <a:gdLst/>
            <a:ahLst/>
            <a:cxnLst>
              <a:cxn ang="3">
                <a:pos x="hc" y="t"/>
              </a:cxn>
              <a:cxn ang="cd2">
                <a:pos x="l" y="vc"/>
              </a:cxn>
              <a:cxn ang="cd4">
                <a:pos x="hc" y="b"/>
              </a:cxn>
              <a:cxn ang="0">
                <a:pos x="r" y="vc"/>
              </a:cxn>
            </a:cxnLst>
            <a:rect l="l" t="t" r="r" b="b"/>
            <a:pathLst>
              <a:path w="8332" h="8150">
                <a:moveTo>
                  <a:pt x="4232" y="780"/>
                </a:moveTo>
                <a:lnTo>
                  <a:pt x="6216" y="780"/>
                </a:lnTo>
                <a:lnTo>
                  <a:pt x="6216" y="8150"/>
                </a:lnTo>
                <a:lnTo>
                  <a:pt x="4232" y="8150"/>
                </a:lnTo>
                <a:lnTo>
                  <a:pt x="4232" y="780"/>
                </a:lnTo>
                <a:close/>
                <a:moveTo>
                  <a:pt x="0" y="780"/>
                </a:moveTo>
                <a:lnTo>
                  <a:pt x="1984" y="780"/>
                </a:lnTo>
                <a:lnTo>
                  <a:pt x="1984" y="8150"/>
                </a:lnTo>
                <a:lnTo>
                  <a:pt x="0" y="8150"/>
                </a:lnTo>
                <a:lnTo>
                  <a:pt x="0" y="780"/>
                </a:lnTo>
                <a:close/>
                <a:moveTo>
                  <a:pt x="6348" y="0"/>
                </a:moveTo>
                <a:lnTo>
                  <a:pt x="8332" y="0"/>
                </a:lnTo>
                <a:lnTo>
                  <a:pt x="8332" y="7370"/>
                </a:lnTo>
                <a:lnTo>
                  <a:pt x="6348" y="7370"/>
                </a:lnTo>
                <a:lnTo>
                  <a:pt x="6348" y="0"/>
                </a:lnTo>
                <a:close/>
                <a:moveTo>
                  <a:pt x="2116" y="0"/>
                </a:moveTo>
                <a:lnTo>
                  <a:pt x="4100" y="0"/>
                </a:lnTo>
                <a:lnTo>
                  <a:pt x="4100" y="7370"/>
                </a:lnTo>
                <a:lnTo>
                  <a:pt x="2116" y="7370"/>
                </a:lnTo>
                <a:lnTo>
                  <a:pt x="2116" y="0"/>
                </a:lnTo>
                <a:close/>
              </a:path>
            </a:pathLst>
          </a:custGeom>
          <a:ln w="9525" cap="flat" cmpd="sng" algn="ctr">
            <a:solidFill>
              <a:schemeClr val="dk1">
                <a:lumMod val="40000"/>
                <a:lumOff val="60000"/>
                <a:alpha val="50000"/>
              </a:schemeClr>
            </a:solidFill>
            <a:prstDash val="solid"/>
            <a:round/>
            <a:headEnd type="none" w="med" len="med"/>
            <a:tailEnd type="none" w="med" len="me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019810"/>
            <a:ext cx="8229600" cy="3489325"/>
          </a:xfrm>
        </p:spPr>
        <p:txBody>
          <a:bodyPr/>
          <a:lstStyle/>
          <a:p>
            <a:pPr>
              <a:lnSpc>
                <a:spcPct val="150000"/>
              </a:lnSpc>
            </a:pPr>
            <a:r>
              <a:rPr lang="zh-CN" altLang="en-US" b="1"/>
              <a:t>金融行业</a:t>
            </a:r>
            <a:endParaRPr lang="zh-CN" altLang="en-US"/>
          </a:p>
          <a:p>
            <a:pPr lvl="1">
              <a:lnSpc>
                <a:spcPct val="150000"/>
              </a:lnSpc>
            </a:pPr>
            <a:r>
              <a:rPr lang="zh-CN" altLang="en-US"/>
              <a:t>风险管理与信贷评估例子</a:t>
            </a:r>
            <a:r>
              <a:rPr lang="en-US" altLang="zh-CN"/>
              <a:t>-</a:t>
            </a:r>
            <a:r>
              <a:rPr lang="zh-CN" altLang="en-US"/>
              <a:t>中国工商银行大模型落地实践</a:t>
            </a:r>
            <a:endParaRPr lang="zh-CN" altLang="en-US"/>
          </a:p>
          <a:p>
            <a:pPr lvl="2" algn="l">
              <a:lnSpc>
                <a:spcPct val="150000"/>
              </a:lnSpc>
              <a:buSzTx/>
            </a:pPr>
            <a:r>
              <a:rPr lang="zh-CN" altLang="en-US"/>
              <a:t>工商银行全面梳理</a:t>
            </a:r>
            <a:r>
              <a:rPr lang="en-US" altLang="zh-CN"/>
              <a:t>“</a:t>
            </a:r>
            <a:r>
              <a:rPr lang="zh-CN" altLang="en-US"/>
              <a:t>贷前</a:t>
            </a:r>
            <a:r>
              <a:rPr lang="en-US" altLang="zh-CN"/>
              <a:t>-</a:t>
            </a:r>
            <a:r>
              <a:rPr lang="zh-CN" altLang="en-US"/>
              <a:t>贷中</a:t>
            </a:r>
            <a:r>
              <a:rPr lang="en-US" altLang="zh-CN"/>
              <a:t>-</a:t>
            </a:r>
            <a:r>
              <a:rPr lang="zh-CN" altLang="en-US"/>
              <a:t>贷后</a:t>
            </a:r>
            <a:r>
              <a:rPr lang="en-US" altLang="zh-CN"/>
              <a:t>”</a:t>
            </a:r>
            <a:r>
              <a:rPr lang="zh-CN" altLang="en-US"/>
              <a:t>的信贷业务全流程体系，将大模型全面嵌入到业务流程每个环节中，规划建设知识助手、数据助手、任务助手、文档助手、风控助手五大类可复用的大模型场景能力，为信贷业务全流程提供智能化服务，实现信贷业务数字化智能化转型，全面提升信贷业务效率和质量。</a:t>
            </a: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1809750" y="4286250"/>
            <a:ext cx="5523865" cy="253555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a:t>
            </a:r>
            <a:endParaRPr lang="zh-CN" altLang="en-US"/>
          </a:p>
          <a:p>
            <a:pPr lvl="2" algn="l">
              <a:lnSpc>
                <a:spcPct val="150000"/>
              </a:lnSpc>
              <a:buSzTx/>
            </a:pPr>
            <a:r>
              <a:rPr lang="zh-CN" altLang="en-US"/>
              <a:t>大模型还被广泛应用于金融市场预测和投资决策中。通过分析历史的市场数据、新闻报道、社交媒体数据等信息，深度学习模型可以识别出潜在的市场趋势和价格波动，为投资者提供科学的决策依据。</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grpSp>
        <p:nvGrpSpPr>
          <p:cNvPr id="8" name="组合 7"/>
          <p:cNvGrpSpPr/>
          <p:nvPr>
            <p:custDataLst>
              <p:tags r:id="rId2"/>
            </p:custDataLst>
          </p:nvPr>
        </p:nvGrpSpPr>
        <p:grpSpPr>
          <a:xfrm rot="0">
            <a:off x="2541905" y="3751580"/>
            <a:ext cx="3798570" cy="3070225"/>
            <a:chOff x="3057" y="2240"/>
            <a:chExt cx="13040" cy="14724"/>
          </a:xfrm>
        </p:grpSpPr>
        <p:pic>
          <p:nvPicPr>
            <p:cNvPr id="9" name="图片 8" descr="图片1"/>
            <p:cNvPicPr>
              <a:picLocks noChangeAspect="1"/>
            </p:cNvPicPr>
            <p:nvPr>
              <p:custDataLst>
                <p:tags r:id="rId3"/>
              </p:custDataLst>
            </p:nvPr>
          </p:nvPicPr>
          <p:blipFill>
            <a:blip r:embed="rId4" cstate="email"/>
            <a:stretch>
              <a:fillRect/>
            </a:stretch>
          </p:blipFill>
          <p:spPr>
            <a:xfrm>
              <a:off x="3057" y="2240"/>
              <a:ext cx="13040" cy="14724"/>
            </a:xfrm>
            <a:prstGeom prst="rect">
              <a:avLst/>
            </a:prstGeom>
          </p:spPr>
        </p:pic>
        <p:pic>
          <p:nvPicPr>
            <p:cNvPr id="10" name="图片 9" descr="F:/素材图片2/xiezuo20241118-105616.pngxiezuo20241118-105616"/>
            <p:cNvPicPr>
              <a:picLocks noChangeAspect="1"/>
            </p:cNvPicPr>
            <p:nvPr>
              <p:custDataLst>
                <p:tags r:id="rId5"/>
              </p:custDataLst>
            </p:nvPr>
          </p:nvPicPr>
          <p:blipFill>
            <a:blip r:embed="rId6" cstate="email"/>
            <a:srcRect l="28756" r="28756"/>
            <a:stretch>
              <a:fillRect/>
            </a:stretch>
          </p:blipFill>
          <p:spPr>
            <a:xfrm>
              <a:off x="5831" y="2654"/>
              <a:ext cx="7775" cy="11152"/>
            </a:xfrm>
            <a:custGeom>
              <a:avLst/>
              <a:gdLst/>
              <a:ahLst/>
              <a:cxnLst>
                <a:cxn ang="3">
                  <a:pos x="hc" y="t"/>
                </a:cxn>
                <a:cxn ang="cd2">
                  <a:pos x="l" y="vc"/>
                </a:cxn>
                <a:cxn ang="cd4">
                  <a:pos x="hc" y="b"/>
                </a:cxn>
                <a:cxn ang="0">
                  <a:pos x="r" y="vc"/>
                </a:cxn>
              </a:cxnLst>
              <a:rect l="l" t="t" r="r" b="b"/>
              <a:pathLst>
                <a:path w="4601" h="6599">
                  <a:moveTo>
                    <a:pt x="107" y="0"/>
                  </a:moveTo>
                  <a:lnTo>
                    <a:pt x="4498" y="0"/>
                  </a:lnTo>
                  <a:cubicBezTo>
                    <a:pt x="4555" y="0"/>
                    <a:pt x="4601" y="46"/>
                    <a:pt x="4601" y="103"/>
                  </a:cubicBezTo>
                  <a:lnTo>
                    <a:pt x="4558" y="6102"/>
                  </a:lnTo>
                  <a:cubicBezTo>
                    <a:pt x="4506" y="6284"/>
                    <a:pt x="4558" y="6276"/>
                    <a:pt x="4570" y="6353"/>
                  </a:cubicBezTo>
                  <a:lnTo>
                    <a:pt x="4578" y="6491"/>
                  </a:lnTo>
                  <a:cubicBezTo>
                    <a:pt x="4554" y="6595"/>
                    <a:pt x="4497" y="6599"/>
                    <a:pt x="4440" y="6599"/>
                  </a:cubicBezTo>
                  <a:lnTo>
                    <a:pt x="107" y="6546"/>
                  </a:lnTo>
                  <a:cubicBezTo>
                    <a:pt x="50" y="6546"/>
                    <a:pt x="4" y="6500"/>
                    <a:pt x="4" y="6443"/>
                  </a:cubicBezTo>
                  <a:lnTo>
                    <a:pt x="0" y="5299"/>
                  </a:lnTo>
                  <a:cubicBezTo>
                    <a:pt x="10" y="5279"/>
                    <a:pt x="79" y="5264"/>
                    <a:pt x="0" y="5083"/>
                  </a:cubicBezTo>
                  <a:lnTo>
                    <a:pt x="4" y="103"/>
                  </a:lnTo>
                  <a:cubicBezTo>
                    <a:pt x="4" y="46"/>
                    <a:pt x="50" y="0"/>
                    <a:pt x="107" y="0"/>
                  </a:cubicBezTo>
                  <a:close/>
                </a:path>
              </a:pathLst>
            </a:cu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大模型应用概览</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dirty="0">
                <a:solidFill>
                  <a:schemeClr val="tx1"/>
                </a:solidFill>
                <a:effectLst>
                  <a:outerShdw blurRad="38100" dist="19050" dir="2700000" algn="tl" rotWithShape="0">
                    <a:schemeClr val="dk1">
                      <a:alpha val="40000"/>
                    </a:schemeClr>
                  </a:outerShdw>
                </a:effectLst>
                <a:sym typeface="+mn-ea"/>
              </a:rPr>
              <a:t>泛科技行业</a:t>
            </a:r>
            <a:endParaRPr lang="zh-CN" altLang="en-US" sz="1500" b="1" dirty="0">
              <a:solidFill>
                <a:schemeClr val="tx1"/>
              </a:solidFill>
              <a:effectLst>
                <a:outerShdw blurRad="38100" dist="19050" dir="2700000" algn="tl" rotWithShape="0">
                  <a:schemeClr val="dk1">
                    <a:alpha val="40000"/>
                  </a:schemeClr>
                </a:outerShdw>
              </a:effectLst>
              <a:sym typeface="+mn-ea"/>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sym typeface="+mn-ea"/>
              </a:rPr>
              <a:t>自然语言处理（</a:t>
            </a:r>
            <a:r>
              <a:rPr lang="en-US" altLang="zh-CN" sz="1200" b="1">
                <a:solidFill>
                  <a:schemeClr val="tx1"/>
                </a:solidFill>
                <a:effectLst>
                  <a:outerShdw blurRad="38100" dist="19050" dir="2700000" algn="tl" rotWithShape="0">
                    <a:schemeClr val="dk1">
                      <a:alpha val="40000"/>
                    </a:schemeClr>
                  </a:outerShdw>
                </a:effectLst>
                <a:sym typeface="+mn-ea"/>
              </a:rPr>
              <a:t>NLP</a:t>
            </a:r>
            <a:r>
              <a:rPr lang="zh-CN" altLang="en-US" sz="1200" b="1">
                <a:solidFill>
                  <a:schemeClr val="tx1"/>
                </a:solidFill>
                <a:effectLst>
                  <a:outerShdw blurRad="38100" dist="19050" dir="2700000" algn="tl" rotWithShape="0">
                    <a:schemeClr val="dk1">
                      <a:alpha val="40000"/>
                    </a:schemeClr>
                  </a:outerShdw>
                </a:effectLst>
                <a:sym typeface="+mn-ea"/>
              </a:rPr>
              <a:t>）</a:t>
            </a:r>
            <a:endParaRPr lang="zh-CN" altLang="en-US" sz="1200" b="1">
              <a:solidFill>
                <a:schemeClr val="tx1"/>
              </a:solidFill>
              <a:effectLst>
                <a:outerShdw blurRad="38100" dist="19050" dir="2700000" algn="tl" rotWithShape="0">
                  <a:schemeClr val="dk1">
                    <a:alpha val="40000"/>
                  </a:schemeClr>
                </a:outerShdw>
              </a:effectLst>
              <a:sym typeface="+mn-ea"/>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sym typeface="+mn-ea"/>
              </a:rPr>
              <a:t>计算机视觉（</a:t>
            </a:r>
            <a:r>
              <a:rPr lang="en-US" altLang="zh-CN" sz="1200" b="1">
                <a:solidFill>
                  <a:schemeClr val="tx1"/>
                </a:solidFill>
                <a:effectLst>
                  <a:outerShdw blurRad="38100" dist="19050" dir="2700000" algn="tl" rotWithShape="0">
                    <a:schemeClr val="dk1">
                      <a:alpha val="40000"/>
                    </a:schemeClr>
                  </a:outerShdw>
                </a:effectLst>
                <a:sym typeface="+mn-ea"/>
              </a:rPr>
              <a:t>CV</a:t>
            </a:r>
            <a:r>
              <a:rPr lang="zh-CN" altLang="en-US" sz="1200" b="1">
                <a:solidFill>
                  <a:schemeClr val="tx1"/>
                </a:solidFill>
                <a:effectLst>
                  <a:outerShdw blurRad="38100" dist="19050" dir="2700000" algn="tl" rotWithShape="0">
                    <a:schemeClr val="dk1">
                      <a:alpha val="40000"/>
                    </a:schemeClr>
                  </a:outerShdw>
                </a:effectLst>
                <a:sym typeface="+mn-ea"/>
              </a:rPr>
              <a:t>）</a:t>
            </a:r>
            <a:endParaRPr lang="zh-CN" altLang="en-US" sz="1200" b="1">
              <a:solidFill>
                <a:schemeClr val="tx1"/>
              </a:solidFill>
              <a:effectLst>
                <a:outerShdw blurRad="38100" dist="19050" dir="2700000" algn="tl" rotWithShape="0">
                  <a:schemeClr val="dk1">
                    <a:alpha val="40000"/>
                  </a:schemeClr>
                </a:outerShdw>
              </a:effectLst>
              <a:sym typeface="+mn-ea"/>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语音识别与合成</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推荐系统</a:t>
            </a:r>
            <a:endParaRPr lang="zh-CN" altLang="en-US" sz="12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37438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金融市场预测与投资决策例子</a:t>
            </a:r>
            <a:r>
              <a:rPr lang="en-US" altLang="zh-CN"/>
              <a:t>-</a:t>
            </a:r>
            <a:r>
              <a:rPr lang="en-US" altLang="zh-CN">
                <a:sym typeface="+mn-ea"/>
              </a:rPr>
              <a:t>HithinkGPT</a:t>
            </a:r>
            <a:r>
              <a:rPr lang="zh-CN" altLang="en-US">
                <a:sym typeface="+mn-ea"/>
              </a:rPr>
              <a:t>大模型</a:t>
            </a:r>
            <a:endParaRPr lang="zh-CN" altLang="en-US"/>
          </a:p>
          <a:p>
            <a:pPr lvl="2" algn="l">
              <a:lnSpc>
                <a:spcPct val="150000"/>
              </a:lnSpc>
              <a:buSzTx/>
            </a:pPr>
            <a:r>
              <a:rPr lang="zh-CN" altLang="en-US"/>
              <a:t>同花顺公司开发的</a:t>
            </a:r>
            <a:r>
              <a:rPr lang="en-US" altLang="zh-CN"/>
              <a:t>HithinkGPT</a:t>
            </a:r>
            <a:r>
              <a:rPr lang="zh-CN" altLang="en-US"/>
              <a:t>大模型，专注于智能投顾，提供包括智能选股、量化投资、技术分析、快速选股等服务。这展示了大模型在金融决策支持系统中的潜力，尤其是在个性化投资建议和市场趋势分析方面。</a:t>
            </a:r>
            <a:br>
              <a:rPr lang="zh-CN" altLang="en-US"/>
            </a:br>
            <a:br>
              <a:rPr lang="zh-CN" altLang="en-US"/>
            </a:br>
            <a:r>
              <a:rPr lang="zh-CN" altLang="en-US"/>
              <a:t>此款大模型采用</a:t>
            </a:r>
            <a:r>
              <a:rPr lang="en-US" altLang="zh-CN"/>
              <a:t>transformer</a:t>
            </a:r>
            <a:r>
              <a:rPr lang="zh-CN" altLang="en-US"/>
              <a:t>的</a:t>
            </a:r>
            <a:r>
              <a:rPr lang="en-US" altLang="zh-CN"/>
              <a:t>decoder-only</a:t>
            </a:r>
            <a:r>
              <a:rPr lang="zh-CN" altLang="en-US"/>
              <a:t>架构，提供</a:t>
            </a:r>
            <a:r>
              <a:rPr lang="en-US" altLang="zh-CN"/>
              <a:t>7B</a:t>
            </a:r>
            <a:r>
              <a:rPr lang="zh-CN" altLang="en-US"/>
              <a:t>、</a:t>
            </a:r>
            <a:r>
              <a:rPr lang="en-US" altLang="zh-CN"/>
              <a:t>13B</a:t>
            </a:r>
            <a:r>
              <a:rPr lang="zh-CN" altLang="en-US"/>
              <a:t>、</a:t>
            </a:r>
            <a:r>
              <a:rPr lang="en-US" altLang="zh-CN"/>
              <a:t>30B</a:t>
            </a:r>
            <a:r>
              <a:rPr lang="zh-CN" altLang="en-US"/>
              <a:t>、</a:t>
            </a:r>
            <a:r>
              <a:rPr lang="en-US" altLang="zh-CN"/>
              <a:t>70B</a:t>
            </a:r>
            <a:r>
              <a:rPr lang="zh-CN" altLang="en-US"/>
              <a:t>和</a:t>
            </a:r>
            <a:r>
              <a:rPr lang="en-US" altLang="zh-CN"/>
              <a:t>130B</a:t>
            </a:r>
            <a:r>
              <a:rPr lang="zh-CN" altLang="en-US"/>
              <a:t>五种版本选择，最大允许</a:t>
            </a:r>
            <a:r>
              <a:rPr lang="en-US" altLang="zh-CN"/>
              <a:t>32K</a:t>
            </a:r>
            <a:r>
              <a:rPr lang="zh-CN" altLang="en-US"/>
              <a:t>文本输入，支持</a:t>
            </a:r>
            <a:r>
              <a:rPr lang="en-US" altLang="zh-CN"/>
              <a:t>API</a:t>
            </a:r>
            <a:r>
              <a:rPr lang="zh-CN" altLang="en-US"/>
              <a:t>接口调用、网页嵌入、共建、私有化部署等能力，并为用户提供一站式标注和评测服务。</a:t>
            </a:r>
            <a:endParaRPr lang="zh-CN" altLang="en-US"/>
          </a:p>
          <a:p>
            <a:pPr lvl="2" algn="l">
              <a:lnSpc>
                <a:spcPct val="150000"/>
              </a:lnSpc>
              <a:buSzTx/>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37438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金融市场预测与投资决策例子</a:t>
            </a:r>
            <a:r>
              <a:rPr lang="en-US" altLang="zh-CN"/>
              <a:t>-</a:t>
            </a:r>
            <a:r>
              <a:rPr lang="en-US" altLang="zh-CN">
                <a:sym typeface="+mn-ea"/>
              </a:rPr>
              <a:t>HithinkGPT</a:t>
            </a:r>
            <a:r>
              <a:rPr lang="zh-CN" altLang="en-US">
                <a:sym typeface="+mn-ea"/>
              </a:rPr>
              <a:t>大模型</a:t>
            </a:r>
            <a:endParaRPr lang="zh-CN" altLang="en-US"/>
          </a:p>
          <a:p>
            <a:pPr lvl="2" algn="l">
              <a:lnSpc>
                <a:spcPct val="150000"/>
              </a:lnSpc>
              <a:buSzTx/>
            </a:pPr>
            <a:r>
              <a:rPr lang="en-US" altLang="zh-CN"/>
              <a:t>HithinkGPT</a:t>
            </a:r>
            <a:r>
              <a:rPr lang="zh-CN" altLang="en-US"/>
              <a:t>在多个场景中有出色的表现，在金融领域中处于绝对领先的位置。在通用领域</a:t>
            </a:r>
            <a:r>
              <a:rPr lang="en-US" altLang="zh-CN"/>
              <a:t>:HithinkGPT</a:t>
            </a:r>
            <a:r>
              <a:rPr lang="zh-CN" altLang="en-US"/>
              <a:t>大模型在</a:t>
            </a:r>
            <a:r>
              <a:rPr lang="en-US" altLang="zh-CN"/>
              <a:t>C-Eva1</a:t>
            </a:r>
            <a:r>
              <a:rPr lang="zh-CN" altLang="en-US"/>
              <a:t>、</a:t>
            </a:r>
            <a:r>
              <a:rPr lang="en-US" altLang="zh-CN"/>
              <a:t>GSM8K</a:t>
            </a:r>
            <a:r>
              <a:rPr lang="zh-CN" altLang="en-US"/>
              <a:t>、</a:t>
            </a:r>
            <a:r>
              <a:rPr lang="en-US" altLang="zh-CN"/>
              <a:t>MMLU</a:t>
            </a:r>
            <a:r>
              <a:rPr lang="zh-CN" altLang="en-US"/>
              <a:t>、</a:t>
            </a:r>
            <a:r>
              <a:rPr lang="en-US" altLang="zh-CN"/>
              <a:t>MATH</a:t>
            </a:r>
            <a:r>
              <a:rPr lang="zh-CN" altLang="en-US"/>
              <a:t>等</a:t>
            </a:r>
            <a:r>
              <a:rPr lang="en-US" altLang="zh-CN"/>
              <a:t>10</a:t>
            </a:r>
            <a:r>
              <a:rPr lang="zh-CN" altLang="en-US"/>
              <a:t>多个主流</a:t>
            </a:r>
            <a:r>
              <a:rPr lang="en-US" altLang="zh-CN"/>
              <a:t>Benchmark</a:t>
            </a:r>
            <a:r>
              <a:rPr lang="zh-CN" altLang="en-US"/>
              <a:t>测评集上的表现全面超越了主流开源模型</a:t>
            </a:r>
            <a:r>
              <a:rPr lang="en-US" altLang="zh-CN"/>
              <a:t>Llama-2</a:t>
            </a:r>
            <a:r>
              <a:rPr lang="zh-CN" altLang="en-US"/>
              <a:t>。</a:t>
            </a:r>
            <a:endParaRPr lang="zh-CN" altLang="en-US"/>
          </a:p>
          <a:p>
            <a:pPr lvl="2" algn="l">
              <a:lnSpc>
                <a:spcPct val="150000"/>
              </a:lnSpc>
              <a:buSzTx/>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367915" y="3641090"/>
            <a:ext cx="4322445" cy="320230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37438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金融市场预测与投资决策例子</a:t>
            </a:r>
            <a:r>
              <a:rPr lang="en-US" altLang="zh-CN"/>
              <a:t>-</a:t>
            </a:r>
            <a:r>
              <a:rPr lang="en-US" altLang="zh-CN">
                <a:sym typeface="+mn-ea"/>
              </a:rPr>
              <a:t>HithinkGPT</a:t>
            </a:r>
            <a:r>
              <a:rPr lang="zh-CN" altLang="en-US">
                <a:sym typeface="+mn-ea"/>
              </a:rPr>
              <a:t>大模型</a:t>
            </a:r>
            <a:endParaRPr lang="zh-CN" altLang="en-US"/>
          </a:p>
          <a:p>
            <a:pPr lvl="2" algn="l">
              <a:lnSpc>
                <a:spcPct val="150000"/>
              </a:lnSpc>
              <a:buSzTx/>
            </a:pPr>
            <a:r>
              <a:rPr lang="zh-CN" altLang="en-US"/>
              <a:t>金融领域，同花顺自建了</a:t>
            </a:r>
            <a:r>
              <a:rPr lang="en-US" altLang="zh-CN"/>
              <a:t>HithinkFinEval</a:t>
            </a:r>
            <a:r>
              <a:rPr lang="zh-CN" altLang="en-US"/>
              <a:t>数据集，涵盖了证券从业考试、基金从业考试、会计师资格考试、</a:t>
            </a:r>
            <a:r>
              <a:rPr lang="en-US" altLang="zh-CN"/>
              <a:t>CPA</a:t>
            </a:r>
            <a:r>
              <a:rPr lang="zh-CN" altLang="en-US"/>
              <a:t>、</a:t>
            </a:r>
            <a:r>
              <a:rPr lang="en-US" altLang="zh-CN"/>
              <a:t>CFA</a:t>
            </a:r>
            <a:r>
              <a:rPr lang="zh-CN" altLang="en-US"/>
              <a:t>等</a:t>
            </a:r>
            <a:r>
              <a:rPr lang="en-US" altLang="zh-CN"/>
              <a:t>17</a:t>
            </a:r>
            <a:r>
              <a:rPr lang="zh-CN" altLang="en-US"/>
              <a:t>个金融行业考试。在这些考试中，问财</a:t>
            </a:r>
            <a:r>
              <a:rPr lang="en-US" altLang="zh-CN"/>
              <a:t>HithinkGPT-70B</a:t>
            </a:r>
            <a:r>
              <a:rPr lang="zh-CN" altLang="en-US"/>
              <a:t>大模型以平均</a:t>
            </a:r>
            <a:r>
              <a:rPr lang="en-US" altLang="zh-CN"/>
              <a:t>75.9</a:t>
            </a:r>
            <a:r>
              <a:rPr lang="zh-CN" altLang="en-US"/>
              <a:t>分的优异成绩通过考试，并且</a:t>
            </a:r>
            <a:r>
              <a:rPr lang="en-US" altLang="zh-CN"/>
              <a:t>HithinkGPT</a:t>
            </a:r>
            <a:r>
              <a:rPr lang="zh-CN" altLang="en-US"/>
              <a:t>在所有考试科目中都比开源模型更加优秀。</a:t>
            </a:r>
            <a:endParaRPr lang="zh-CN" altLang="en-US"/>
          </a:p>
          <a:p>
            <a:pPr lvl="2" algn="l">
              <a:lnSpc>
                <a:spcPct val="150000"/>
              </a:lnSpc>
              <a:buSzTx/>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1642745" y="4147820"/>
            <a:ext cx="5656580" cy="263207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智能客户服务与财务咨询</a:t>
            </a:r>
            <a:endParaRPr lang="zh-CN" altLang="en-US"/>
          </a:p>
          <a:p>
            <a:pPr lvl="2" algn="l">
              <a:lnSpc>
                <a:spcPct val="150000"/>
              </a:lnSpc>
              <a:buSzTx/>
            </a:pPr>
            <a:r>
              <a:rPr lang="zh-CN" altLang="en-US"/>
              <a:t>大模型在客户服务领域的应用极大地提升了金融机构的服务质量和效率。许多银行和保险公司通过大模型开发智能客服系统，能够</a:t>
            </a:r>
            <a:r>
              <a:rPr lang="en-US" altLang="zh-CN"/>
              <a:t>24</a:t>
            </a:r>
            <a:r>
              <a:rPr lang="zh-CN" altLang="en-US"/>
              <a:t>小时为客户提供咨询服务。这些智能客服不仅能够回答常见问题，还能够根据客户的历史行为和需求提供个性化的财务咨询和产品推荐。</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智能客服：</a:t>
            </a:r>
            <a:r>
              <a:rPr lang="en-US" altLang="zh-CN"/>
              <a:t> </a:t>
            </a:r>
            <a:r>
              <a:rPr lang="zh-CN" altLang="en-US"/>
              <a:t>例如，花旗银行和摩根大通等国际金融机构已经通过大模型部署智能聊天机器人，为客户提供贷款咨询、账户查询、产品推荐等服务。</a:t>
            </a:r>
            <a:endParaRPr lang="zh-CN" altLang="en-US"/>
          </a:p>
          <a:p>
            <a:pPr marL="1314450" lvl="3" indent="-171450" algn="l">
              <a:lnSpc>
                <a:spcPct val="150000"/>
              </a:lnSpc>
              <a:buSzTx/>
              <a:buFont typeface="ZapfDingbatsITC" charset="0"/>
              <a:buChar char="❁"/>
            </a:pPr>
            <a:r>
              <a:rPr lang="zh-CN" altLang="en-US"/>
              <a:t>个性化理财顾问：大模型能够分析客户的财务状况、投资目标等，提供定制化的理财建议和投资组合，帮助客户实现财富增值。</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grpSp>
        <p:nvGrpSpPr>
          <p:cNvPr id="64" name="组合 63"/>
          <p:cNvGrpSpPr/>
          <p:nvPr>
            <p:custDataLst>
              <p:tags r:id="rId2"/>
            </p:custDataLst>
          </p:nvPr>
        </p:nvGrpSpPr>
        <p:grpSpPr>
          <a:xfrm rot="0">
            <a:off x="6182469" y="761389"/>
            <a:ext cx="1855587" cy="1596735"/>
            <a:chOff x="2136" y="3178"/>
            <a:chExt cx="14929" cy="12845"/>
          </a:xfrm>
        </p:grpSpPr>
        <p:pic>
          <p:nvPicPr>
            <p:cNvPr id="65" name="图片 64" descr="andrew-neel-cckf4TsHAuw-unsplash"/>
            <p:cNvPicPr>
              <a:picLocks noChangeAspect="1"/>
            </p:cNvPicPr>
            <p:nvPr>
              <p:custDataLst>
                <p:tags r:id="rId3"/>
              </p:custDataLst>
            </p:nvPr>
          </p:nvPicPr>
          <p:blipFill>
            <a:blip r:embed="rId4" cstate="email"/>
            <a:srcRect l="10499" t="-4" r="10499" b="-4"/>
            <a:stretch>
              <a:fillRect/>
            </a:stretch>
          </p:blipFill>
          <p:spPr>
            <a:xfrm>
              <a:off x="2570" y="4414"/>
              <a:ext cx="13966" cy="10013"/>
            </a:xfrm>
            <a:custGeom>
              <a:avLst/>
              <a:gdLst/>
              <a:ahLst/>
              <a:cxnLst>
                <a:cxn ang="3">
                  <a:pos x="hc" y="t"/>
                </a:cxn>
                <a:cxn ang="cd2">
                  <a:pos x="l" y="vc"/>
                </a:cxn>
                <a:cxn ang="cd4">
                  <a:pos x="hc" y="b"/>
                </a:cxn>
                <a:cxn ang="0">
                  <a:pos x="r" y="vc"/>
                </a:cxn>
              </a:cxnLst>
              <a:rect l="l" t="t" r="r" b="b"/>
              <a:pathLst>
                <a:path w="13542" h="9708">
                  <a:moveTo>
                    <a:pt x="0" y="0"/>
                  </a:moveTo>
                  <a:lnTo>
                    <a:pt x="13542" y="0"/>
                  </a:lnTo>
                  <a:lnTo>
                    <a:pt x="13542" y="9708"/>
                  </a:lnTo>
                  <a:lnTo>
                    <a:pt x="0" y="9708"/>
                  </a:lnTo>
                  <a:lnTo>
                    <a:pt x="0" y="0"/>
                  </a:lnTo>
                  <a:close/>
                </a:path>
              </a:pathLst>
            </a:custGeom>
            <a:ln w="12700">
              <a:solidFill>
                <a:schemeClr val="accent1">
                  <a:alpha val="25000"/>
                </a:schemeClr>
              </a:solidFill>
            </a:ln>
          </p:spPr>
        </p:pic>
        <p:sp>
          <p:nvSpPr>
            <p:cNvPr id="66" name="矩形 65"/>
            <p:cNvSpPr/>
            <p:nvPr>
              <p:custDataLst>
                <p:tags r:id="rId5"/>
              </p:custDataLst>
            </p:nvPr>
          </p:nvSpPr>
          <p:spPr>
            <a:xfrm>
              <a:off x="2136" y="4827"/>
              <a:ext cx="13789" cy="10250"/>
            </a:xfrm>
            <a:prstGeom prst="rect">
              <a:avLst/>
            </a:prstGeom>
            <a:noFill/>
            <a:ln w="34925">
              <a:solidFill>
                <a:schemeClr val="accent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p:custDataLst>
                <p:tags r:id="rId6"/>
              </p:custDataLst>
            </p:nvPr>
          </p:nvSpPr>
          <p:spPr>
            <a:xfrm>
              <a:off x="2766" y="3178"/>
              <a:ext cx="377" cy="3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Medium" panose="00000600000000000000" pitchFamily="2" charset="-122"/>
                <a:ea typeface="MiSans Medium" panose="00000600000000000000" pitchFamily="2" charset="-122"/>
                <a:cs typeface="MiSans Medium" panose="00000600000000000000" pitchFamily="2" charset="-122"/>
              </a:endParaRPr>
            </a:p>
          </p:txBody>
        </p:sp>
        <p:sp>
          <p:nvSpPr>
            <p:cNvPr id="68" name="椭圆 67"/>
            <p:cNvSpPr/>
            <p:nvPr>
              <p:custDataLst>
                <p:tags r:id="rId7"/>
              </p:custDataLst>
            </p:nvPr>
          </p:nvSpPr>
          <p:spPr>
            <a:xfrm>
              <a:off x="3431" y="3178"/>
              <a:ext cx="377" cy="377"/>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Medium" panose="00000600000000000000" pitchFamily="2" charset="-122"/>
                <a:ea typeface="MiSans Medium" panose="00000600000000000000" pitchFamily="2" charset="-122"/>
                <a:cs typeface="MiSans Medium" panose="00000600000000000000" pitchFamily="2" charset="-122"/>
              </a:endParaRPr>
            </a:p>
          </p:txBody>
        </p:sp>
        <p:sp>
          <p:nvSpPr>
            <p:cNvPr id="69" name="椭圆 68"/>
            <p:cNvSpPr/>
            <p:nvPr>
              <p:custDataLst>
                <p:tags r:id="rId8"/>
              </p:custDataLst>
            </p:nvPr>
          </p:nvSpPr>
          <p:spPr>
            <a:xfrm>
              <a:off x="4096" y="3178"/>
              <a:ext cx="377" cy="377"/>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Medium" panose="00000600000000000000" pitchFamily="2" charset="-122"/>
                <a:ea typeface="MiSans Medium" panose="00000600000000000000" pitchFamily="2" charset="-122"/>
                <a:cs typeface="MiSans Medium" panose="00000600000000000000" pitchFamily="2" charset="-122"/>
              </a:endParaRPr>
            </a:p>
          </p:txBody>
        </p:sp>
        <p:sp>
          <p:nvSpPr>
            <p:cNvPr id="70" name="矩形 69"/>
            <p:cNvSpPr/>
            <p:nvPr>
              <p:custDataLst>
                <p:tags r:id="rId9"/>
              </p:custDataLst>
            </p:nvPr>
          </p:nvSpPr>
          <p:spPr>
            <a:xfrm>
              <a:off x="13857" y="12815"/>
              <a:ext cx="3209" cy="3209"/>
            </a:xfrm>
            <a:prstGeom prst="rect">
              <a:avLst/>
            </a:prstGeom>
            <a:solidFill>
              <a:schemeClr val="accent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solidFill>
              </a:endParaRPr>
            </a:p>
          </p:txBody>
        </p:sp>
        <p:sp>
          <p:nvSpPr>
            <p:cNvPr id="71" name="箭头: V 形 3"/>
            <p:cNvSpPr/>
            <p:nvPr>
              <p:custDataLst>
                <p:tags r:id="rId10"/>
              </p:custDataLst>
            </p:nvPr>
          </p:nvSpPr>
          <p:spPr>
            <a:xfrm>
              <a:off x="15018" y="13976"/>
              <a:ext cx="887" cy="887"/>
            </a:xfrm>
            <a:prstGeom prst="chevr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智能客户服务与财务咨询例子</a:t>
            </a:r>
            <a:r>
              <a:rPr lang="en-US" altLang="zh-CN"/>
              <a:t>-</a:t>
            </a:r>
            <a:r>
              <a:rPr lang="zh-CN" altLang="en-US"/>
              <a:t>摩根大通的基于</a:t>
            </a:r>
            <a:r>
              <a:rPr lang="en-US" altLang="zh-CN"/>
              <a:t>GPT-4</a:t>
            </a:r>
            <a:r>
              <a:rPr lang="zh-CN" altLang="en-US"/>
              <a:t>技术的聊天机器人</a:t>
            </a:r>
            <a:endParaRPr lang="zh-CN" altLang="en-US"/>
          </a:p>
          <a:p>
            <a:pPr lvl="2" algn="l">
              <a:lnSpc>
                <a:spcPct val="150000"/>
              </a:lnSpc>
              <a:buSzTx/>
            </a:pPr>
            <a:r>
              <a:rPr lang="zh-CN" altLang="en-US"/>
              <a:t>摩根士丹利与</a:t>
            </a:r>
            <a:r>
              <a:rPr lang="en-US" altLang="zh-CN"/>
              <a:t>OpenAI</a:t>
            </a:r>
            <a:r>
              <a:rPr lang="zh-CN" altLang="en-US"/>
              <a:t>合作推出的基于</a:t>
            </a:r>
            <a:r>
              <a:rPr lang="en-US" altLang="zh-CN"/>
              <a:t>GPT-4</a:t>
            </a:r>
            <a:r>
              <a:rPr lang="zh-CN" altLang="en-US"/>
              <a:t>技术的聊天机器人，是大模型在金融行业中智能客户服务与财务咨询领域的具体应用案例。这款聊天机器人能够提供实时、高效的服务，帮助财富管理员工快速调用内部专业知识库，从而提升服务效率和质量。这一应用展示了大模型技术在金融决策支持和客户服务方面的潜力，尤其是在提供个性化服务和提高服务效率方面。</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b="1">
                <a:gradFill>
                  <a:gsLst>
                    <a:gs pos="21000">
                      <a:srgbClr val="53575C"/>
                    </a:gs>
                    <a:gs pos="88000">
                      <a:srgbClr val="C5C7CA"/>
                    </a:gs>
                  </a:gsLst>
                  <a:lin ang="5400000"/>
                </a:gradFill>
                <a:effectLst/>
              </a:rPr>
              <a:t>大模型应用概览</a:t>
            </a:r>
            <a:endParaRPr lang="zh-CN" altLang="en-US" sz="1800" b="1">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大模型应用概览</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rPr>
              <a:t>医疗</a:t>
            </a:r>
            <a:endParaRPr lang="zh-CN" altLang="en-US" sz="15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疾病诊断与影像分析</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个性化治疗与精准医疗</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临床决策支持与智能辅助</a:t>
            </a:r>
            <a:endParaRPr lang="zh-CN" altLang="en-US" sz="1200" b="1">
              <a:solidFill>
                <a:schemeClr val="tx1"/>
              </a:solidFill>
              <a:effectLst>
                <a:outerShdw blurRad="38100" dist="19050" dir="2700000" algn="tl" rotWithShape="0">
                  <a:schemeClr val="dk1">
                    <a:alpha val="40000"/>
                  </a:schemeClr>
                </a:outerShdw>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疾病诊断与影像分析</a:t>
            </a:r>
            <a:endParaRPr lang="zh-CN" altLang="en-US"/>
          </a:p>
          <a:p>
            <a:pPr lvl="2" algn="l">
              <a:lnSpc>
                <a:spcPct val="150000"/>
              </a:lnSpc>
              <a:buSzTx/>
            </a:pPr>
            <a:r>
              <a:rPr lang="zh-CN" altLang="en-US"/>
              <a:t>大模型在医学影像分析中的应用非常广泛，特别是在影像数据处理和疾病诊断方面。通过训练深度学习模型，医疗系统可以自动分析</a:t>
            </a:r>
            <a:r>
              <a:rPr lang="en-US" altLang="zh-CN"/>
              <a:t>CT</a:t>
            </a:r>
            <a:r>
              <a:rPr lang="zh-CN" altLang="en-US"/>
              <a:t>扫描、</a:t>
            </a:r>
            <a:r>
              <a:rPr lang="en-US" altLang="zh-CN"/>
              <a:t>X</a:t>
            </a:r>
            <a:r>
              <a:rPr lang="zh-CN" altLang="en-US"/>
              <a:t>光片、</a:t>
            </a:r>
            <a:r>
              <a:rPr lang="en-US" altLang="zh-CN"/>
              <a:t>MRI</a:t>
            </a:r>
            <a:r>
              <a:rPr lang="zh-CN" altLang="en-US"/>
              <a:t>图像等医学影像，准确识别病灶辅助医生进行诊断。</a:t>
            </a: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6" name="图片 45" descr="slobodan-kletnikov-xh7aoBStGto-unsplash"/>
          <p:cNvPicPr>
            <a:picLocks noChangeAspect="1"/>
          </p:cNvPicPr>
          <p:nvPr>
            <p:custDataLst>
              <p:tags r:id="rId2"/>
            </p:custDataLst>
          </p:nvPr>
        </p:nvPicPr>
        <p:blipFill>
          <a:blip r:embed="rId3" cstate="email"/>
          <a:srcRect l="19897" t="-4" r="19897" b="-4"/>
          <a:stretch>
            <a:fillRect/>
          </a:stretch>
        </p:blipFill>
        <p:spPr>
          <a:xfrm>
            <a:off x="2132965" y="3921760"/>
            <a:ext cx="4189095" cy="2387600"/>
          </a:xfrm>
          <a:custGeom>
            <a:avLst/>
            <a:gdLst/>
            <a:ahLst/>
            <a:cxnLst>
              <a:cxn ang="3">
                <a:pos x="hc" y="t"/>
              </a:cxn>
              <a:cxn ang="cd2">
                <a:pos x="l" y="vc"/>
              </a:cxn>
              <a:cxn ang="cd4">
                <a:pos x="hc" y="b"/>
              </a:cxn>
              <a:cxn ang="0">
                <a:pos x="r" y="vc"/>
              </a:cxn>
            </a:cxnLst>
            <a:rect l="l" t="t" r="r" b="b"/>
            <a:pathLst>
              <a:path w="8018" h="6993">
                <a:moveTo>
                  <a:pt x="1283" y="6692"/>
                </a:moveTo>
                <a:cubicBezTo>
                  <a:pt x="1350" y="6692"/>
                  <a:pt x="1416" y="6736"/>
                  <a:pt x="1427" y="6802"/>
                </a:cubicBezTo>
                <a:cubicBezTo>
                  <a:pt x="1450" y="6880"/>
                  <a:pt x="1405" y="6968"/>
                  <a:pt x="1327" y="6990"/>
                </a:cubicBezTo>
                <a:cubicBezTo>
                  <a:pt x="1227" y="7012"/>
                  <a:pt x="1116" y="6913"/>
                  <a:pt x="1138" y="6813"/>
                </a:cubicBezTo>
                <a:cubicBezTo>
                  <a:pt x="1161" y="6747"/>
                  <a:pt x="1216" y="6703"/>
                  <a:pt x="1283" y="6692"/>
                </a:cubicBezTo>
                <a:close/>
                <a:moveTo>
                  <a:pt x="5933" y="6016"/>
                </a:moveTo>
                <a:cubicBezTo>
                  <a:pt x="5939" y="6016"/>
                  <a:pt x="5945" y="6016"/>
                  <a:pt x="5951" y="6016"/>
                </a:cubicBezTo>
                <a:cubicBezTo>
                  <a:pt x="6001" y="6017"/>
                  <a:pt x="6050" y="6028"/>
                  <a:pt x="6094" y="6051"/>
                </a:cubicBezTo>
                <a:cubicBezTo>
                  <a:pt x="6182" y="6095"/>
                  <a:pt x="6237" y="6195"/>
                  <a:pt x="6226" y="6295"/>
                </a:cubicBezTo>
                <a:cubicBezTo>
                  <a:pt x="6215" y="6373"/>
                  <a:pt x="6149" y="6440"/>
                  <a:pt x="6072" y="6484"/>
                </a:cubicBezTo>
                <a:cubicBezTo>
                  <a:pt x="6006" y="6518"/>
                  <a:pt x="5918" y="6529"/>
                  <a:pt x="5841" y="6540"/>
                </a:cubicBezTo>
                <a:cubicBezTo>
                  <a:pt x="5742" y="6562"/>
                  <a:pt x="5610" y="6562"/>
                  <a:pt x="5555" y="6473"/>
                </a:cubicBezTo>
                <a:cubicBezTo>
                  <a:pt x="5533" y="6429"/>
                  <a:pt x="5533" y="6373"/>
                  <a:pt x="5544" y="6329"/>
                </a:cubicBezTo>
                <a:cubicBezTo>
                  <a:pt x="5566" y="6195"/>
                  <a:pt x="5676" y="6084"/>
                  <a:pt x="5808" y="6039"/>
                </a:cubicBezTo>
                <a:cubicBezTo>
                  <a:pt x="5847" y="6025"/>
                  <a:pt x="5889" y="6017"/>
                  <a:pt x="5933" y="6016"/>
                </a:cubicBezTo>
                <a:close/>
                <a:moveTo>
                  <a:pt x="920" y="5615"/>
                </a:moveTo>
                <a:cubicBezTo>
                  <a:pt x="935" y="5615"/>
                  <a:pt x="949" y="5616"/>
                  <a:pt x="963" y="5617"/>
                </a:cubicBezTo>
                <a:cubicBezTo>
                  <a:pt x="1000" y="5621"/>
                  <a:pt x="1038" y="5630"/>
                  <a:pt x="1074" y="5644"/>
                </a:cubicBezTo>
                <a:cubicBezTo>
                  <a:pt x="1207" y="5699"/>
                  <a:pt x="1306" y="5821"/>
                  <a:pt x="1340" y="5964"/>
                </a:cubicBezTo>
                <a:cubicBezTo>
                  <a:pt x="1362" y="6141"/>
                  <a:pt x="1273" y="6318"/>
                  <a:pt x="1118" y="6406"/>
                </a:cubicBezTo>
                <a:cubicBezTo>
                  <a:pt x="974" y="6484"/>
                  <a:pt x="775" y="6461"/>
                  <a:pt x="642" y="6351"/>
                </a:cubicBezTo>
                <a:cubicBezTo>
                  <a:pt x="453" y="6196"/>
                  <a:pt x="464" y="5865"/>
                  <a:pt x="653" y="5710"/>
                </a:cubicBezTo>
                <a:cubicBezTo>
                  <a:pt x="715" y="5655"/>
                  <a:pt x="795" y="5623"/>
                  <a:pt x="878" y="5616"/>
                </a:cubicBezTo>
                <a:cubicBezTo>
                  <a:pt x="892" y="5615"/>
                  <a:pt x="906" y="5614"/>
                  <a:pt x="920" y="5615"/>
                </a:cubicBezTo>
                <a:close/>
                <a:moveTo>
                  <a:pt x="309" y="3092"/>
                </a:moveTo>
                <a:cubicBezTo>
                  <a:pt x="314" y="3092"/>
                  <a:pt x="318" y="3092"/>
                  <a:pt x="323" y="3092"/>
                </a:cubicBezTo>
                <a:cubicBezTo>
                  <a:pt x="476" y="3114"/>
                  <a:pt x="597" y="3258"/>
                  <a:pt x="597" y="3402"/>
                </a:cubicBezTo>
                <a:cubicBezTo>
                  <a:pt x="597" y="3557"/>
                  <a:pt x="465" y="3690"/>
                  <a:pt x="323" y="3701"/>
                </a:cubicBezTo>
                <a:cubicBezTo>
                  <a:pt x="136" y="3712"/>
                  <a:pt x="-29" y="3524"/>
                  <a:pt x="4" y="3347"/>
                </a:cubicBezTo>
                <a:cubicBezTo>
                  <a:pt x="25" y="3197"/>
                  <a:pt x="170" y="3088"/>
                  <a:pt x="309" y="3092"/>
                </a:cubicBezTo>
                <a:close/>
                <a:moveTo>
                  <a:pt x="7842" y="2029"/>
                </a:moveTo>
                <a:cubicBezTo>
                  <a:pt x="7846" y="2029"/>
                  <a:pt x="7850" y="2029"/>
                  <a:pt x="7855" y="2030"/>
                </a:cubicBezTo>
                <a:cubicBezTo>
                  <a:pt x="7889" y="2031"/>
                  <a:pt x="7922" y="2042"/>
                  <a:pt x="7949" y="2064"/>
                </a:cubicBezTo>
                <a:cubicBezTo>
                  <a:pt x="8004" y="2097"/>
                  <a:pt x="8026" y="2175"/>
                  <a:pt x="8015" y="2241"/>
                </a:cubicBezTo>
                <a:cubicBezTo>
                  <a:pt x="7993" y="2352"/>
                  <a:pt x="7839" y="2418"/>
                  <a:pt x="7740" y="2352"/>
                </a:cubicBezTo>
                <a:cubicBezTo>
                  <a:pt x="7642" y="2286"/>
                  <a:pt x="7653" y="2108"/>
                  <a:pt x="7751" y="2053"/>
                </a:cubicBezTo>
                <a:cubicBezTo>
                  <a:pt x="7780" y="2039"/>
                  <a:pt x="7811" y="2030"/>
                  <a:pt x="7842" y="2029"/>
                </a:cubicBezTo>
                <a:close/>
                <a:moveTo>
                  <a:pt x="7360" y="1097"/>
                </a:moveTo>
                <a:cubicBezTo>
                  <a:pt x="7439" y="1098"/>
                  <a:pt x="7513" y="1134"/>
                  <a:pt x="7563" y="1216"/>
                </a:cubicBezTo>
                <a:cubicBezTo>
                  <a:pt x="7640" y="1348"/>
                  <a:pt x="7651" y="1524"/>
                  <a:pt x="7574" y="1646"/>
                </a:cubicBezTo>
                <a:cubicBezTo>
                  <a:pt x="7497" y="1778"/>
                  <a:pt x="7298" y="1844"/>
                  <a:pt x="7177" y="1756"/>
                </a:cubicBezTo>
                <a:cubicBezTo>
                  <a:pt x="6990" y="1635"/>
                  <a:pt x="6979" y="1326"/>
                  <a:pt x="7133" y="1183"/>
                </a:cubicBezTo>
                <a:cubicBezTo>
                  <a:pt x="7199" y="1128"/>
                  <a:pt x="7282" y="1095"/>
                  <a:pt x="7360" y="1097"/>
                </a:cubicBezTo>
                <a:close/>
                <a:moveTo>
                  <a:pt x="1350" y="275"/>
                </a:moveTo>
                <a:cubicBezTo>
                  <a:pt x="1385" y="275"/>
                  <a:pt x="1420" y="287"/>
                  <a:pt x="1447" y="309"/>
                </a:cubicBezTo>
                <a:cubicBezTo>
                  <a:pt x="1491" y="342"/>
                  <a:pt x="1524" y="408"/>
                  <a:pt x="1513" y="474"/>
                </a:cubicBezTo>
                <a:cubicBezTo>
                  <a:pt x="1502" y="596"/>
                  <a:pt x="1314" y="662"/>
                  <a:pt x="1226" y="574"/>
                </a:cubicBezTo>
                <a:cubicBezTo>
                  <a:pt x="1160" y="518"/>
                  <a:pt x="1148" y="408"/>
                  <a:pt x="1204" y="342"/>
                </a:cubicBezTo>
                <a:cubicBezTo>
                  <a:pt x="1237" y="303"/>
                  <a:pt x="1281" y="281"/>
                  <a:pt x="1325" y="276"/>
                </a:cubicBezTo>
                <a:cubicBezTo>
                  <a:pt x="1333" y="275"/>
                  <a:pt x="1342" y="274"/>
                  <a:pt x="1350" y="275"/>
                </a:cubicBezTo>
                <a:close/>
                <a:moveTo>
                  <a:pt x="6509" y="94"/>
                </a:moveTo>
                <a:cubicBezTo>
                  <a:pt x="6519" y="94"/>
                  <a:pt x="6528" y="94"/>
                  <a:pt x="6538" y="95"/>
                </a:cubicBezTo>
                <a:cubicBezTo>
                  <a:pt x="6775" y="112"/>
                  <a:pt x="6990" y="342"/>
                  <a:pt x="6932" y="640"/>
                </a:cubicBezTo>
                <a:cubicBezTo>
                  <a:pt x="6888" y="916"/>
                  <a:pt x="6612" y="950"/>
                  <a:pt x="6524" y="1170"/>
                </a:cubicBezTo>
                <a:cubicBezTo>
                  <a:pt x="6436" y="1402"/>
                  <a:pt x="6491" y="1712"/>
                  <a:pt x="6668" y="1888"/>
                </a:cubicBezTo>
                <a:cubicBezTo>
                  <a:pt x="6921" y="2154"/>
                  <a:pt x="7219" y="2043"/>
                  <a:pt x="7340" y="2065"/>
                </a:cubicBezTo>
                <a:cubicBezTo>
                  <a:pt x="7572" y="2087"/>
                  <a:pt x="7572" y="2341"/>
                  <a:pt x="7340" y="2408"/>
                </a:cubicBezTo>
                <a:cubicBezTo>
                  <a:pt x="7241" y="2441"/>
                  <a:pt x="7131" y="2430"/>
                  <a:pt x="7032" y="2474"/>
                </a:cubicBezTo>
                <a:cubicBezTo>
                  <a:pt x="6480" y="2728"/>
                  <a:pt x="7351" y="3302"/>
                  <a:pt x="7351" y="3821"/>
                </a:cubicBezTo>
                <a:cubicBezTo>
                  <a:pt x="7340" y="4175"/>
                  <a:pt x="7010" y="4407"/>
                  <a:pt x="6866" y="4705"/>
                </a:cubicBezTo>
                <a:cubicBezTo>
                  <a:pt x="6701" y="5047"/>
                  <a:pt x="6888" y="5191"/>
                  <a:pt x="7098" y="5423"/>
                </a:cubicBezTo>
                <a:cubicBezTo>
                  <a:pt x="7572" y="5920"/>
                  <a:pt x="7153" y="6406"/>
                  <a:pt x="6601" y="6053"/>
                </a:cubicBezTo>
                <a:cubicBezTo>
                  <a:pt x="6226" y="5810"/>
                  <a:pt x="5918" y="5379"/>
                  <a:pt x="5245" y="6152"/>
                </a:cubicBezTo>
                <a:cubicBezTo>
                  <a:pt x="5046" y="6373"/>
                  <a:pt x="4826" y="6627"/>
                  <a:pt x="4528" y="6638"/>
                </a:cubicBezTo>
                <a:cubicBezTo>
                  <a:pt x="4175" y="6649"/>
                  <a:pt x="3888" y="6307"/>
                  <a:pt x="3535" y="6296"/>
                </a:cubicBezTo>
                <a:cubicBezTo>
                  <a:pt x="3259" y="6285"/>
                  <a:pt x="3017" y="6494"/>
                  <a:pt x="2763" y="6638"/>
                </a:cubicBezTo>
                <a:cubicBezTo>
                  <a:pt x="2520" y="6782"/>
                  <a:pt x="2167" y="6859"/>
                  <a:pt x="1980" y="6649"/>
                </a:cubicBezTo>
                <a:cubicBezTo>
                  <a:pt x="1649" y="6285"/>
                  <a:pt x="2167" y="5754"/>
                  <a:pt x="1958" y="5357"/>
                </a:cubicBezTo>
                <a:cubicBezTo>
                  <a:pt x="1770" y="5014"/>
                  <a:pt x="1175" y="5235"/>
                  <a:pt x="1020" y="4882"/>
                </a:cubicBezTo>
                <a:cubicBezTo>
                  <a:pt x="954" y="4738"/>
                  <a:pt x="1042" y="4595"/>
                  <a:pt x="1108" y="4451"/>
                </a:cubicBezTo>
                <a:cubicBezTo>
                  <a:pt x="1351" y="3998"/>
                  <a:pt x="634" y="3556"/>
                  <a:pt x="998" y="3148"/>
                </a:cubicBezTo>
                <a:cubicBezTo>
                  <a:pt x="1119" y="3004"/>
                  <a:pt x="1263" y="2960"/>
                  <a:pt x="1450" y="2783"/>
                </a:cubicBezTo>
                <a:cubicBezTo>
                  <a:pt x="1594" y="2640"/>
                  <a:pt x="1726" y="2463"/>
                  <a:pt x="1770" y="2286"/>
                </a:cubicBezTo>
                <a:cubicBezTo>
                  <a:pt x="1836" y="1977"/>
                  <a:pt x="1627" y="1645"/>
                  <a:pt x="1792" y="1358"/>
                </a:cubicBezTo>
                <a:cubicBezTo>
                  <a:pt x="1869" y="1204"/>
                  <a:pt x="2046" y="1137"/>
                  <a:pt x="2200" y="1082"/>
                </a:cubicBezTo>
                <a:cubicBezTo>
                  <a:pt x="2454" y="1005"/>
                  <a:pt x="2686" y="927"/>
                  <a:pt x="2741" y="640"/>
                </a:cubicBezTo>
                <a:cubicBezTo>
                  <a:pt x="2752" y="519"/>
                  <a:pt x="2697" y="386"/>
                  <a:pt x="2774" y="298"/>
                </a:cubicBezTo>
                <a:cubicBezTo>
                  <a:pt x="2818" y="232"/>
                  <a:pt x="2928" y="221"/>
                  <a:pt x="3006" y="265"/>
                </a:cubicBezTo>
                <a:cubicBezTo>
                  <a:pt x="3138" y="331"/>
                  <a:pt x="3171" y="497"/>
                  <a:pt x="3292" y="574"/>
                </a:cubicBezTo>
                <a:cubicBezTo>
                  <a:pt x="3370" y="629"/>
                  <a:pt x="3480" y="640"/>
                  <a:pt x="3579" y="640"/>
                </a:cubicBezTo>
                <a:cubicBezTo>
                  <a:pt x="3888" y="662"/>
                  <a:pt x="4109" y="464"/>
                  <a:pt x="4395" y="386"/>
                </a:cubicBezTo>
                <a:cubicBezTo>
                  <a:pt x="4980" y="243"/>
                  <a:pt x="4969" y="740"/>
                  <a:pt x="5344" y="762"/>
                </a:cubicBezTo>
                <a:cubicBezTo>
                  <a:pt x="5565" y="773"/>
                  <a:pt x="5906" y="629"/>
                  <a:pt x="6039" y="464"/>
                </a:cubicBezTo>
                <a:cubicBezTo>
                  <a:pt x="6116" y="353"/>
                  <a:pt x="6182" y="221"/>
                  <a:pt x="6304" y="154"/>
                </a:cubicBezTo>
                <a:cubicBezTo>
                  <a:pt x="6369" y="113"/>
                  <a:pt x="6439" y="94"/>
                  <a:pt x="6509" y="94"/>
                </a:cubicBezTo>
                <a:close/>
                <a:moveTo>
                  <a:pt x="2170" y="0"/>
                </a:moveTo>
                <a:cubicBezTo>
                  <a:pt x="2176" y="0"/>
                  <a:pt x="2181" y="0"/>
                  <a:pt x="2187" y="1"/>
                </a:cubicBezTo>
                <a:cubicBezTo>
                  <a:pt x="2407" y="12"/>
                  <a:pt x="2594" y="266"/>
                  <a:pt x="2528" y="486"/>
                </a:cubicBezTo>
                <a:cubicBezTo>
                  <a:pt x="2462" y="696"/>
                  <a:pt x="2187" y="829"/>
                  <a:pt x="1989" y="718"/>
                </a:cubicBezTo>
                <a:cubicBezTo>
                  <a:pt x="1834" y="641"/>
                  <a:pt x="1746" y="442"/>
                  <a:pt x="1790" y="277"/>
                </a:cubicBezTo>
                <a:cubicBezTo>
                  <a:pt x="1833" y="116"/>
                  <a:pt x="2000" y="-3"/>
                  <a:pt x="2170" y="0"/>
                </a:cubicBezTo>
                <a:close/>
              </a:path>
            </a:pathLst>
          </a:cu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疾病诊断与影像分析例子</a:t>
            </a:r>
            <a:r>
              <a:rPr lang="en-US" altLang="zh-CN"/>
              <a:t>-“</a:t>
            </a:r>
            <a:r>
              <a:rPr lang="zh-CN" altLang="en-US"/>
              <a:t>龙影</a:t>
            </a:r>
            <a:r>
              <a:rPr lang="en-US" altLang="zh-CN"/>
              <a:t>”</a:t>
            </a:r>
            <a:r>
              <a:rPr lang="zh-CN" altLang="en-US"/>
              <a:t>大模型（</a:t>
            </a:r>
            <a:r>
              <a:rPr lang="en-US" altLang="zh-CN"/>
              <a:t>RadGPT</a:t>
            </a:r>
            <a:r>
              <a:rPr lang="zh-CN" altLang="en-US"/>
              <a:t>）</a:t>
            </a:r>
            <a:endParaRPr lang="zh-CN" altLang="en-US"/>
          </a:p>
          <a:p>
            <a:pPr lvl="2" algn="l">
              <a:lnSpc>
                <a:spcPct val="150000"/>
              </a:lnSpc>
              <a:buSzTx/>
            </a:pPr>
            <a:r>
              <a:rPr lang="zh-CN" altLang="en-US"/>
              <a:t>首都医科大学附属北京天坛医院联合北京理工大学团队合作推出的</a:t>
            </a:r>
            <a:r>
              <a:rPr lang="en-US" altLang="zh-CN"/>
              <a:t>“</a:t>
            </a:r>
            <a:r>
              <a:rPr lang="zh-CN" altLang="en-US"/>
              <a:t>龙影</a:t>
            </a:r>
            <a:r>
              <a:rPr lang="en-US" altLang="zh-CN"/>
              <a:t>”</a:t>
            </a:r>
            <a:r>
              <a:rPr lang="zh-CN" altLang="en-US"/>
              <a:t>大模型（</a:t>
            </a:r>
            <a:r>
              <a:rPr lang="en-US" altLang="zh-CN"/>
              <a:t>RadGPT</a:t>
            </a:r>
            <a:r>
              <a:rPr lang="zh-CN" altLang="en-US"/>
              <a:t>），就是一个具体的应用案例。该模型能够通过分析</a:t>
            </a:r>
            <a:r>
              <a:rPr lang="en-US" altLang="zh-CN"/>
              <a:t>MRI</a:t>
            </a:r>
            <a:r>
              <a:rPr lang="zh-CN" altLang="en-US"/>
              <a:t>图像描述快速生成超过百种疾病的诊断意见，平均生成一个病例的诊断意见仅需</a:t>
            </a:r>
            <a:r>
              <a:rPr lang="en-US" altLang="zh-CN"/>
              <a:t>0.8</a:t>
            </a:r>
            <a:r>
              <a:rPr lang="zh-CN" altLang="en-US"/>
              <a:t>秒，显著提升了医疗服务效率和水平。</a:t>
            </a: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158365" y="4119880"/>
            <a:ext cx="4585335" cy="254381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疾病诊断与影像分析例子</a:t>
            </a:r>
            <a:r>
              <a:rPr lang="en-US" altLang="zh-CN"/>
              <a:t>-“</a:t>
            </a:r>
            <a:r>
              <a:rPr lang="zh-CN" altLang="en-US"/>
              <a:t>龙影</a:t>
            </a:r>
            <a:r>
              <a:rPr lang="en-US" altLang="zh-CN"/>
              <a:t>”</a:t>
            </a:r>
            <a:r>
              <a:rPr lang="zh-CN" altLang="en-US"/>
              <a:t>大模型（</a:t>
            </a:r>
            <a:r>
              <a:rPr lang="en-US" altLang="zh-CN"/>
              <a:t>RadGPT</a:t>
            </a:r>
            <a:r>
              <a:rPr lang="zh-CN" altLang="en-US"/>
              <a:t>）</a:t>
            </a:r>
            <a:endParaRPr lang="zh-CN" altLang="en-US"/>
          </a:p>
          <a:p>
            <a:pPr lvl="2" algn="l">
              <a:lnSpc>
                <a:spcPct val="150000"/>
              </a:lnSpc>
              <a:buSzTx/>
            </a:pPr>
            <a:r>
              <a:rPr lang="en-US" altLang="zh-CN"/>
              <a:t>“</a:t>
            </a:r>
            <a:r>
              <a:rPr lang="zh-CN" altLang="en-US"/>
              <a:t>龙影</a:t>
            </a:r>
            <a:r>
              <a:rPr lang="en-US" altLang="zh-CN"/>
              <a:t>”</a:t>
            </a:r>
            <a:r>
              <a:rPr lang="zh-CN" altLang="en-US"/>
              <a:t>大模型的建立，是基于北京天坛医院放射科超过百万的优质医学影像图像数据，以及数十年积累的专业影像诊断经验，并由多名资深人工智能专家进行超过三年的训练。北京理工大学张美慧和叶初阳介绍，</a:t>
            </a:r>
            <a:r>
              <a:rPr lang="en-US" altLang="zh-CN"/>
              <a:t>“</a:t>
            </a:r>
            <a:r>
              <a:rPr lang="zh-CN" altLang="en-US"/>
              <a:t>龙影</a:t>
            </a:r>
            <a:r>
              <a:rPr lang="en-US" altLang="zh-CN"/>
              <a:t>”</a:t>
            </a:r>
            <a:r>
              <a:rPr lang="zh-CN" altLang="en-US"/>
              <a:t>基于中文自然语言处理的大语言模型，有针对性地采用多种大模型微调方法，在保护医疗数据隐私性的同时，高效地提升了模型在垂直领域内特定下游任务上的性能表现。</a:t>
            </a: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5547995" y="4450715"/>
            <a:ext cx="2321560" cy="227076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个性化治疗与精准医疗</a:t>
            </a:r>
            <a:endParaRPr lang="zh-CN" altLang="en-US"/>
          </a:p>
          <a:p>
            <a:pPr lvl="2" algn="l">
              <a:lnSpc>
                <a:spcPct val="150000"/>
              </a:lnSpc>
              <a:buSzTx/>
            </a:pPr>
            <a:r>
              <a:rPr lang="zh-CN" altLang="en-US"/>
              <a:t>大模型通过分析患者的基因组数据、电子健康记录和临床表现，能够为每个患者量身定制个性化的治疗方案，推动精准医疗的发展。大模型不仅可以在肿瘤治疗、药物选择等方面提供科学依据，还能够预测患者对不同治疗方法的反应，为临床医生提供决策支持。</a:t>
            </a:r>
            <a:endParaRPr lang="zh-CN" altLang="en-US"/>
          </a:p>
          <a:p>
            <a:pPr marL="685800" lvl="2" indent="0" algn="l">
              <a:lnSpc>
                <a:spcPct val="150000"/>
              </a:lnSpc>
              <a:buSzTx/>
              <a:buNone/>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grpSp>
        <p:nvGrpSpPr>
          <p:cNvPr id="50" name="组合 49"/>
          <p:cNvGrpSpPr/>
          <p:nvPr>
            <p:custDataLst>
              <p:tags r:id="rId2"/>
            </p:custDataLst>
          </p:nvPr>
        </p:nvGrpSpPr>
        <p:grpSpPr>
          <a:xfrm rot="0">
            <a:off x="2922905" y="4288155"/>
            <a:ext cx="2387600" cy="2402840"/>
            <a:chOff x="3057" y="2240"/>
            <a:chExt cx="13040" cy="14724"/>
          </a:xfrm>
        </p:grpSpPr>
        <p:pic>
          <p:nvPicPr>
            <p:cNvPr id="51" name="图片 50" descr="图片1"/>
            <p:cNvPicPr>
              <a:picLocks noChangeAspect="1"/>
            </p:cNvPicPr>
            <p:nvPr>
              <p:custDataLst>
                <p:tags r:id="rId3"/>
              </p:custDataLst>
            </p:nvPr>
          </p:nvPicPr>
          <p:blipFill>
            <a:blip r:embed="rId4" cstate="email"/>
            <a:stretch>
              <a:fillRect/>
            </a:stretch>
          </p:blipFill>
          <p:spPr>
            <a:xfrm>
              <a:off x="3057" y="2240"/>
              <a:ext cx="13040" cy="14724"/>
            </a:xfrm>
            <a:prstGeom prst="rect">
              <a:avLst/>
            </a:prstGeom>
          </p:spPr>
        </p:pic>
        <p:pic>
          <p:nvPicPr>
            <p:cNvPr id="52" name="图片 51" descr="F:/素材图片2/xiezuo20241118-105616.pngxiezuo20241118-105616"/>
            <p:cNvPicPr>
              <a:picLocks noChangeAspect="1"/>
            </p:cNvPicPr>
            <p:nvPr>
              <p:custDataLst>
                <p:tags r:id="rId5"/>
              </p:custDataLst>
            </p:nvPr>
          </p:nvPicPr>
          <p:blipFill>
            <a:blip r:embed="rId6" cstate="email"/>
            <a:srcRect l="31688" r="31688"/>
            <a:stretch>
              <a:fillRect/>
            </a:stretch>
          </p:blipFill>
          <p:spPr>
            <a:xfrm>
              <a:off x="5831" y="2654"/>
              <a:ext cx="7775" cy="11152"/>
            </a:xfrm>
            <a:custGeom>
              <a:avLst/>
              <a:gdLst/>
              <a:ahLst/>
              <a:cxnLst>
                <a:cxn ang="3">
                  <a:pos x="hc" y="t"/>
                </a:cxn>
                <a:cxn ang="cd2">
                  <a:pos x="l" y="vc"/>
                </a:cxn>
                <a:cxn ang="cd4">
                  <a:pos x="hc" y="b"/>
                </a:cxn>
                <a:cxn ang="0">
                  <a:pos x="r" y="vc"/>
                </a:cxn>
              </a:cxnLst>
              <a:rect l="l" t="t" r="r" b="b"/>
              <a:pathLst>
                <a:path w="4601" h="6599">
                  <a:moveTo>
                    <a:pt x="107" y="0"/>
                  </a:moveTo>
                  <a:lnTo>
                    <a:pt x="4498" y="0"/>
                  </a:lnTo>
                  <a:cubicBezTo>
                    <a:pt x="4555" y="0"/>
                    <a:pt x="4601" y="46"/>
                    <a:pt x="4601" y="103"/>
                  </a:cubicBezTo>
                  <a:lnTo>
                    <a:pt x="4558" y="6102"/>
                  </a:lnTo>
                  <a:cubicBezTo>
                    <a:pt x="4506" y="6284"/>
                    <a:pt x="4558" y="6276"/>
                    <a:pt x="4570" y="6353"/>
                  </a:cubicBezTo>
                  <a:lnTo>
                    <a:pt x="4578" y="6491"/>
                  </a:lnTo>
                  <a:cubicBezTo>
                    <a:pt x="4554" y="6595"/>
                    <a:pt x="4497" y="6599"/>
                    <a:pt x="4440" y="6599"/>
                  </a:cubicBezTo>
                  <a:lnTo>
                    <a:pt x="107" y="6546"/>
                  </a:lnTo>
                  <a:cubicBezTo>
                    <a:pt x="50" y="6546"/>
                    <a:pt x="4" y="6500"/>
                    <a:pt x="4" y="6443"/>
                  </a:cubicBezTo>
                  <a:lnTo>
                    <a:pt x="0" y="5299"/>
                  </a:lnTo>
                  <a:cubicBezTo>
                    <a:pt x="10" y="5279"/>
                    <a:pt x="79" y="5264"/>
                    <a:pt x="0" y="5083"/>
                  </a:cubicBezTo>
                  <a:lnTo>
                    <a:pt x="4" y="103"/>
                  </a:lnTo>
                  <a:cubicBezTo>
                    <a:pt x="4" y="46"/>
                    <a:pt x="50" y="0"/>
                    <a:pt x="107" y="0"/>
                  </a:cubicBezTo>
                  <a:close/>
                </a:path>
              </a:pathLst>
            </a:cu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p:txBody>
          <a:bodyPr/>
          <a:lstStyle/>
          <a:p>
            <a:pPr>
              <a:lnSpc>
                <a:spcPct val="150000"/>
              </a:lnSpc>
            </a:pPr>
            <a:r>
              <a:rPr lang="zh-CN" altLang="en-US" b="1" dirty="0"/>
              <a:t>泛科技行业</a:t>
            </a:r>
            <a:endParaRPr lang="zh-CN" altLang="en-US"/>
          </a:p>
          <a:p>
            <a:pPr lvl="1">
              <a:lnSpc>
                <a:spcPct val="150000"/>
              </a:lnSpc>
            </a:pPr>
            <a:r>
              <a:rPr lang="zh-CN" altLang="en-US"/>
              <a:t>自然语言处理（</a:t>
            </a:r>
            <a:r>
              <a:rPr lang="en-US" altLang="zh-CN"/>
              <a:t>NLP</a:t>
            </a:r>
            <a:r>
              <a:rPr lang="zh-CN" altLang="en-US"/>
              <a:t>）</a:t>
            </a:r>
            <a:endParaRPr lang="zh-CN" altLang="en-US"/>
          </a:p>
          <a:p>
            <a:pPr lvl="2" algn="l">
              <a:lnSpc>
                <a:spcPct val="150000"/>
              </a:lnSpc>
              <a:buSzTx/>
            </a:pPr>
            <a:r>
              <a:rPr lang="zh-CN" altLang="en-US"/>
              <a:t>在</a:t>
            </a:r>
            <a:r>
              <a:rPr lang="en-US" altLang="zh-CN"/>
              <a:t>NLP</a:t>
            </a:r>
            <a:r>
              <a:rPr lang="zh-CN" altLang="en-US"/>
              <a:t>领域，大模型的应用使得文本生成、情感分析、机器翻译等任务变得更加高效和精准。</a:t>
            </a:r>
            <a:endParaRPr lang="zh-CN" altLang="en-US"/>
          </a:p>
          <a:p>
            <a:pPr lvl="1">
              <a:lnSpc>
                <a:spcPct val="150000"/>
              </a:lnSpc>
            </a:pPr>
            <a:r>
              <a:rPr lang="zh-CN" altLang="en-US"/>
              <a:t>计算机视觉（</a:t>
            </a:r>
            <a:r>
              <a:rPr lang="en-US" altLang="zh-CN"/>
              <a:t>CV</a:t>
            </a:r>
            <a:r>
              <a:rPr lang="zh-CN" altLang="en-US"/>
              <a:t>）</a:t>
            </a:r>
            <a:endParaRPr lang="zh-CN" altLang="en-US"/>
          </a:p>
          <a:p>
            <a:pPr lvl="2">
              <a:lnSpc>
                <a:spcPct val="150000"/>
              </a:lnSpc>
            </a:pPr>
            <a:r>
              <a:rPr lang="zh-CN" altLang="en-US"/>
              <a:t>大模型在计算机视觉中的应用，尤其是在图像识别、物体检测和面部识别等任务中表现卓越。</a:t>
            </a:r>
            <a:r>
              <a:rPr lang="en-US" altLang="zh-CN"/>
              <a:t>Vision Transformer</a:t>
            </a:r>
            <a:r>
              <a:rPr lang="zh-CN" altLang="en-US"/>
              <a:t>（</a:t>
            </a:r>
            <a:r>
              <a:rPr lang="en-US" altLang="zh-CN"/>
              <a:t>ViT</a:t>
            </a:r>
            <a:r>
              <a:rPr lang="zh-CN" altLang="en-US"/>
              <a:t>）等大模型的引入使得深度学习能够处理更复杂的视觉数据，推动自动驾驶、安防监控以及医疗影像分析等领域的进步。</a:t>
            </a:r>
            <a:endParaRPr lang="zh-CN" altLang="en-US"/>
          </a:p>
          <a:p>
            <a:pPr marL="685800" lvl="2" indent="0">
              <a:buNone/>
            </a:pPr>
            <a:endParaRPr lang="en-US" altLang="zh-CN" sz="2100" dirty="0" smtClean="0"/>
          </a:p>
          <a:p>
            <a:pPr marL="685800" lvl="2" indent="0">
              <a:buNone/>
            </a:pPr>
            <a:endParaRPr lang="zh-CN" altLang="en-US" sz="2100" dirty="0"/>
          </a:p>
          <a:p>
            <a:pPr lvl="1"/>
            <a:endParaRPr lang="zh-CN" altLang="en-US" sz="2100" dirty="0"/>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个性化治疗与精准医疗例子</a:t>
            </a:r>
            <a:r>
              <a:rPr lang="en-US" altLang="zh-CN"/>
              <a:t>-</a:t>
            </a:r>
            <a:r>
              <a:rPr lang="zh-CN" altLang="en-US"/>
              <a:t>源泉大模型</a:t>
            </a:r>
            <a:endParaRPr lang="zh-CN" altLang="en-US"/>
          </a:p>
          <a:p>
            <a:pPr lvl="2" algn="l">
              <a:lnSpc>
                <a:spcPct val="150000"/>
              </a:lnSpc>
              <a:buSzTx/>
            </a:pPr>
            <a:r>
              <a:rPr lang="zh-CN" altLang="en-US"/>
              <a:t>圆心科技主导推出的源泉患者管理大模型可以实现标准化、规模化的数据处理分析，对患者进行精准画像，包括患者的疾病类型、治疗阶段、购买记录等，从而为患者提供个性化的全病程管理服务，帮助患者更好地管理自己的健康状况，并进一步减少疾病的复发和并发症。</a:t>
            </a:r>
            <a:endParaRPr lang="zh-CN" altLang="en-US"/>
          </a:p>
          <a:p>
            <a:pPr lvl="2" algn="l">
              <a:lnSpc>
                <a:spcPct val="150000"/>
              </a:lnSpc>
              <a:buSzTx/>
            </a:pPr>
            <a:r>
              <a:rPr lang="zh-CN" altLang="en-US"/>
              <a:t>当前，在全国范围内</a:t>
            </a:r>
            <a:r>
              <a:rPr lang="en-US" altLang="zh-CN"/>
              <a:t>320</a:t>
            </a:r>
            <a:r>
              <a:rPr lang="zh-CN" altLang="en-US"/>
              <a:t>多家圆心大药房，圆心科技正广泛应用企业微信平台，结合</a:t>
            </a:r>
            <a:r>
              <a:rPr lang="en-US" altLang="zh-CN"/>
              <a:t>AI</a:t>
            </a:r>
            <a:r>
              <a:rPr lang="zh-CN" altLang="en-US"/>
              <a:t>技术和人工服务，通过实施</a:t>
            </a:r>
            <a:r>
              <a:rPr lang="en-US" altLang="zh-CN"/>
              <a:t>“</a:t>
            </a:r>
            <a:r>
              <a:rPr lang="zh-CN" altLang="en-US"/>
              <a:t>源泉患者管理大模型</a:t>
            </a:r>
            <a:r>
              <a:rPr lang="en-US" altLang="zh-CN"/>
              <a:t>”</a:t>
            </a:r>
            <a:r>
              <a:rPr lang="zh-CN" altLang="en-US"/>
              <a:t>，协助药房工作人员，为患者提供从用药指导到服药提醒，再到疑问解答等覆盖疾病全程的定制化服务，确保患者得到全面而个性化的健康管理与关怀。</a:t>
            </a: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临床决策支持与智能辅助</a:t>
            </a:r>
            <a:endParaRPr lang="zh-CN" altLang="en-US"/>
          </a:p>
          <a:p>
            <a:pPr lvl="2" algn="l">
              <a:lnSpc>
                <a:spcPct val="150000"/>
              </a:lnSpc>
              <a:buSzTx/>
            </a:pPr>
            <a:r>
              <a:rPr lang="zh-CN" altLang="en-US"/>
              <a:t>大模型为医生提供了强大的临床决策支持能力，能够根据患者的症状、检查结果以及过往病历数据，帮助医生做出更准确的诊断和治疗决策。例如，通过将自然语言处理模型应用于电子健康记录，大模型可以从患者的历史病历中提取关键信息，辅助医生诊断。</a:t>
            </a:r>
            <a:endParaRPr lang="zh-CN" altLang="en-US"/>
          </a:p>
          <a:p>
            <a:pPr marL="685800" lvl="2" indent="0" algn="l">
              <a:lnSpc>
                <a:spcPct val="150000"/>
              </a:lnSpc>
              <a:buSzTx/>
              <a:buNone/>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grpSp>
        <p:nvGrpSpPr>
          <p:cNvPr id="11" name="组合 10"/>
          <p:cNvGrpSpPr/>
          <p:nvPr>
            <p:custDataLst>
              <p:tags r:id="rId2"/>
            </p:custDataLst>
          </p:nvPr>
        </p:nvGrpSpPr>
        <p:grpSpPr>
          <a:xfrm rot="0">
            <a:off x="2991485" y="4389120"/>
            <a:ext cx="3078480" cy="1664335"/>
            <a:chOff x="2198" y="3614"/>
            <a:chExt cx="14826" cy="12187"/>
          </a:xfrm>
        </p:grpSpPr>
        <p:sp>
          <p:nvSpPr>
            <p:cNvPr id="12" name="任意多边形 14"/>
            <p:cNvSpPr/>
            <p:nvPr>
              <p:custDataLst>
                <p:tags r:id="rId3"/>
              </p:custDataLst>
            </p:nvPr>
          </p:nvSpPr>
          <p:spPr>
            <a:xfrm flipH="1" flipV="1">
              <a:off x="6718" y="7073"/>
              <a:ext cx="10307" cy="8728"/>
            </a:xfrm>
            <a:custGeom>
              <a:avLst/>
              <a:gdLst>
                <a:gd name="connsiteX0" fmla="*/ 1 w 570"/>
                <a:gd name="connsiteY0" fmla="*/ 476 h 476"/>
                <a:gd name="connsiteX1" fmla="*/ 0 w 570"/>
                <a:gd name="connsiteY1" fmla="*/ 0 h 476"/>
                <a:gd name="connsiteX2" fmla="*/ 570 w 570"/>
                <a:gd name="connsiteY2" fmla="*/ 476 h 476"/>
                <a:gd name="connsiteX3" fmla="*/ 1 w 570"/>
                <a:gd name="connsiteY3" fmla="*/ 476 h 476"/>
              </a:gdLst>
              <a:ahLst/>
              <a:cxnLst>
                <a:cxn ang="0">
                  <a:pos x="connsiteX0" y="connsiteY0"/>
                </a:cxn>
                <a:cxn ang="0">
                  <a:pos x="connsiteX1" y="connsiteY1"/>
                </a:cxn>
                <a:cxn ang="0">
                  <a:pos x="connsiteX2" y="connsiteY2"/>
                </a:cxn>
                <a:cxn ang="0">
                  <a:pos x="connsiteX3" y="connsiteY3"/>
                </a:cxn>
              </a:cxnLst>
              <a:rect l="l" t="t" r="r" b="b"/>
              <a:pathLst>
                <a:path w="5370" h="4547">
                  <a:moveTo>
                    <a:pt x="579" y="0"/>
                  </a:moveTo>
                  <a:lnTo>
                    <a:pt x="1030" y="362"/>
                  </a:lnTo>
                  <a:lnTo>
                    <a:pt x="5026" y="362"/>
                  </a:lnTo>
                  <a:cubicBezTo>
                    <a:pt x="5185" y="362"/>
                    <a:pt x="5317" y="471"/>
                    <a:pt x="5354" y="618"/>
                  </a:cubicBezTo>
                  <a:lnTo>
                    <a:pt x="5355" y="624"/>
                  </a:lnTo>
                  <a:lnTo>
                    <a:pt x="5359" y="638"/>
                  </a:lnTo>
                  <a:cubicBezTo>
                    <a:pt x="5366" y="666"/>
                    <a:pt x="5370" y="695"/>
                    <a:pt x="5370" y="726"/>
                  </a:cubicBezTo>
                  <a:lnTo>
                    <a:pt x="5370" y="4198"/>
                  </a:lnTo>
                  <a:cubicBezTo>
                    <a:pt x="5370" y="4391"/>
                    <a:pt x="5214" y="4547"/>
                    <a:pt x="5021" y="4547"/>
                  </a:cubicBezTo>
                  <a:lnTo>
                    <a:pt x="349" y="4547"/>
                  </a:lnTo>
                  <a:cubicBezTo>
                    <a:pt x="258" y="4547"/>
                    <a:pt x="176" y="4513"/>
                    <a:pt x="114" y="4456"/>
                  </a:cubicBezTo>
                  <a:lnTo>
                    <a:pt x="114" y="4456"/>
                  </a:lnTo>
                  <a:lnTo>
                    <a:pt x="111" y="4453"/>
                  </a:lnTo>
                  <a:cubicBezTo>
                    <a:pt x="43" y="4392"/>
                    <a:pt x="0" y="4302"/>
                    <a:pt x="0" y="4203"/>
                  </a:cubicBezTo>
                  <a:lnTo>
                    <a:pt x="0" y="4198"/>
                  </a:lnTo>
                  <a:lnTo>
                    <a:pt x="0" y="726"/>
                  </a:lnTo>
                  <a:lnTo>
                    <a:pt x="0" y="700"/>
                  </a:lnTo>
                  <a:cubicBezTo>
                    <a:pt x="0" y="513"/>
                    <a:pt x="151" y="362"/>
                    <a:pt x="338" y="362"/>
                  </a:cubicBezTo>
                  <a:lnTo>
                    <a:pt x="580" y="362"/>
                  </a:lnTo>
                  <a:lnTo>
                    <a:pt x="579" y="0"/>
                  </a:lnTo>
                  <a:close/>
                </a:path>
              </a:pathLst>
            </a:custGeom>
            <a:gradFill>
              <a:gsLst>
                <a:gs pos="80000">
                  <a:schemeClr val="accent1">
                    <a:alpha val="60000"/>
                  </a:schemeClr>
                </a:gs>
                <a:gs pos="0">
                  <a:schemeClr val="accent1">
                    <a:lumMod val="60000"/>
                    <a:lumOff val="40000"/>
                    <a:alpha val="40000"/>
                  </a:schemeClr>
                </a:gs>
              </a:gsLst>
              <a:path path="circle">
                <a:fillToRect l="100000" t="100000"/>
              </a:path>
              <a:tileRect r="-100000" b="-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13" name="任意多边形 15"/>
            <p:cNvSpPr/>
            <p:nvPr>
              <p:custDataLst>
                <p:tags r:id="rId4"/>
              </p:custDataLst>
            </p:nvPr>
          </p:nvSpPr>
          <p:spPr>
            <a:xfrm>
              <a:off x="2198" y="3614"/>
              <a:ext cx="14043" cy="11618"/>
            </a:xfrm>
            <a:custGeom>
              <a:avLst/>
              <a:gdLst>
                <a:gd name="adj" fmla="val 869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7317" h="6052">
                  <a:moveTo>
                    <a:pt x="489" y="0"/>
                  </a:moveTo>
                  <a:lnTo>
                    <a:pt x="6828" y="0"/>
                  </a:lnTo>
                  <a:cubicBezTo>
                    <a:pt x="7098" y="0"/>
                    <a:pt x="7317" y="219"/>
                    <a:pt x="7317" y="489"/>
                  </a:cubicBezTo>
                  <a:lnTo>
                    <a:pt x="7317" y="5134"/>
                  </a:lnTo>
                  <a:cubicBezTo>
                    <a:pt x="7317" y="5404"/>
                    <a:pt x="7098" y="5623"/>
                    <a:pt x="6828" y="5623"/>
                  </a:cubicBezTo>
                  <a:lnTo>
                    <a:pt x="1234" y="5623"/>
                  </a:lnTo>
                  <a:lnTo>
                    <a:pt x="699" y="6052"/>
                  </a:lnTo>
                  <a:lnTo>
                    <a:pt x="700" y="5623"/>
                  </a:lnTo>
                  <a:lnTo>
                    <a:pt x="489" y="5623"/>
                  </a:lnTo>
                  <a:cubicBezTo>
                    <a:pt x="219" y="5623"/>
                    <a:pt x="0" y="5404"/>
                    <a:pt x="0" y="5134"/>
                  </a:cubicBezTo>
                  <a:lnTo>
                    <a:pt x="0" y="489"/>
                  </a:lnTo>
                  <a:cubicBezTo>
                    <a:pt x="0" y="219"/>
                    <a:pt x="219" y="0"/>
                    <a:pt x="489" y="0"/>
                  </a:cubicBezTo>
                  <a:close/>
                </a:path>
              </a:pathLst>
            </a:custGeom>
            <a:gradFill>
              <a:gsLst>
                <a:gs pos="65000">
                  <a:schemeClr val="accent1"/>
                </a:gs>
                <a:gs pos="2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pic>
          <p:nvPicPr>
            <p:cNvPr id="14" name="图片 13" descr="E:/设计素材图片2/leo-bayard-HuFL67UtXqU-unsplash.jpgleo-bayard-HuFL67UtXqU-unsplash"/>
            <p:cNvPicPr>
              <a:picLocks noChangeAspect="1"/>
            </p:cNvPicPr>
            <p:nvPr>
              <p:custDataLst>
                <p:tags r:id="rId5"/>
              </p:custDataLst>
            </p:nvPr>
          </p:nvPicPr>
          <p:blipFill rotWithShape="1">
            <a:blip r:embed="rId6" cstate="email"/>
            <a:srcRect l="15065" t="-4" r="15065" b="-4"/>
            <a:stretch>
              <a:fillRect/>
            </a:stretch>
          </p:blipFill>
          <p:spPr>
            <a:xfrm>
              <a:off x="2601" y="4052"/>
              <a:ext cx="13170" cy="9895"/>
            </a:xfrm>
            <a:prstGeom prst="roundRect">
              <a:avLst>
                <a:gd name="adj" fmla="val 6291"/>
              </a:avLst>
            </a:prstGeom>
            <a:ln w="9525" cap="flat" cmpd="sng" algn="ctr">
              <a:solidFill>
                <a:schemeClr val="dk1">
                  <a:lumMod val="40000"/>
                  <a:lumOff val="60000"/>
                  <a:alpha val="50000"/>
                </a:schemeClr>
              </a:solidFill>
              <a:prstDash val="solid"/>
              <a:round/>
              <a:headEnd type="none" w="med" len="med"/>
              <a:tailEnd type="none" w="med" len="med"/>
            </a:ln>
          </p:spPr>
        </p:pic>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临床决策支持与智能辅助例子</a:t>
            </a:r>
            <a:r>
              <a:rPr lang="en-US" altLang="zh-CN"/>
              <a:t>-“</a:t>
            </a:r>
            <a:r>
              <a:rPr lang="zh-CN" altLang="en-US"/>
              <a:t>董奉</a:t>
            </a:r>
            <a:r>
              <a:rPr lang="en-US" altLang="zh-CN"/>
              <a:t>”</a:t>
            </a:r>
            <a:r>
              <a:rPr lang="zh-CN" altLang="en-US"/>
              <a:t>大模型</a:t>
            </a:r>
            <a:endParaRPr lang="en-US" altLang="zh-CN"/>
          </a:p>
          <a:p>
            <a:pPr lvl="2" algn="l">
              <a:lnSpc>
                <a:spcPct val="150000"/>
              </a:lnSpc>
              <a:buSzTx/>
            </a:pPr>
            <a:r>
              <a:rPr lang="zh-CN" altLang="en-US"/>
              <a:t>人工智能产业大模型创新企业万仞</a:t>
            </a:r>
            <a:r>
              <a:rPr lang="en-US" altLang="zh-CN"/>
              <a:t>AI</a:t>
            </a:r>
            <a:r>
              <a:rPr lang="zh-CN" altLang="en-US"/>
              <a:t>，基于自研大模型平台，正式发布全球首个</a:t>
            </a:r>
            <a:r>
              <a:rPr lang="en-US" altLang="zh-CN"/>
              <a:t>8</a:t>
            </a:r>
            <a:r>
              <a:rPr lang="zh-CN" altLang="en-US"/>
              <a:t>模态医疗大模型</a:t>
            </a:r>
            <a:r>
              <a:rPr lang="en-US" altLang="zh-CN"/>
              <a:t>——</a:t>
            </a:r>
            <a:r>
              <a:rPr lang="zh-CN" altLang="en-US"/>
              <a:t>董奉大模型，面向患者、医护人员及医院管理人员，提供包括在线健康助理、智能分诊预诊、初级医护指引、病历校验质检、医生工作助理、诊后随访助理、专家实时分身会诊以及医疗绩效考核、控费管理等覆盖全病程的大模型应用。</a:t>
            </a:r>
            <a:br>
              <a:rPr lang="zh-CN" altLang="en-US"/>
            </a:b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grpSp>
        <p:nvGrpSpPr>
          <p:cNvPr id="16" name="组合 15"/>
          <p:cNvGrpSpPr/>
          <p:nvPr>
            <p:custDataLst>
              <p:tags r:id="rId2"/>
            </p:custDataLst>
          </p:nvPr>
        </p:nvGrpSpPr>
        <p:grpSpPr>
          <a:xfrm rot="0">
            <a:off x="2852420" y="4643120"/>
            <a:ext cx="3503295" cy="2078990"/>
            <a:chOff x="2198" y="3614"/>
            <a:chExt cx="14826" cy="12187"/>
          </a:xfrm>
        </p:grpSpPr>
        <p:sp>
          <p:nvSpPr>
            <p:cNvPr id="17" name="任意多边形 14"/>
            <p:cNvSpPr/>
            <p:nvPr>
              <p:custDataLst>
                <p:tags r:id="rId3"/>
              </p:custDataLst>
            </p:nvPr>
          </p:nvSpPr>
          <p:spPr>
            <a:xfrm flipH="1" flipV="1">
              <a:off x="6718" y="7073"/>
              <a:ext cx="10307" cy="8728"/>
            </a:xfrm>
            <a:custGeom>
              <a:avLst/>
              <a:gdLst>
                <a:gd name="connsiteX0" fmla="*/ 1 w 570"/>
                <a:gd name="connsiteY0" fmla="*/ 476 h 476"/>
                <a:gd name="connsiteX1" fmla="*/ 0 w 570"/>
                <a:gd name="connsiteY1" fmla="*/ 0 h 476"/>
                <a:gd name="connsiteX2" fmla="*/ 570 w 570"/>
                <a:gd name="connsiteY2" fmla="*/ 476 h 476"/>
                <a:gd name="connsiteX3" fmla="*/ 1 w 570"/>
                <a:gd name="connsiteY3" fmla="*/ 476 h 476"/>
              </a:gdLst>
              <a:ahLst/>
              <a:cxnLst>
                <a:cxn ang="0">
                  <a:pos x="connsiteX0" y="connsiteY0"/>
                </a:cxn>
                <a:cxn ang="0">
                  <a:pos x="connsiteX1" y="connsiteY1"/>
                </a:cxn>
                <a:cxn ang="0">
                  <a:pos x="connsiteX2" y="connsiteY2"/>
                </a:cxn>
                <a:cxn ang="0">
                  <a:pos x="connsiteX3" y="connsiteY3"/>
                </a:cxn>
              </a:cxnLst>
              <a:rect l="l" t="t" r="r" b="b"/>
              <a:pathLst>
                <a:path w="5370" h="4547">
                  <a:moveTo>
                    <a:pt x="579" y="0"/>
                  </a:moveTo>
                  <a:lnTo>
                    <a:pt x="1030" y="362"/>
                  </a:lnTo>
                  <a:lnTo>
                    <a:pt x="5026" y="362"/>
                  </a:lnTo>
                  <a:cubicBezTo>
                    <a:pt x="5185" y="362"/>
                    <a:pt x="5317" y="471"/>
                    <a:pt x="5354" y="618"/>
                  </a:cubicBezTo>
                  <a:lnTo>
                    <a:pt x="5355" y="624"/>
                  </a:lnTo>
                  <a:lnTo>
                    <a:pt x="5359" y="638"/>
                  </a:lnTo>
                  <a:cubicBezTo>
                    <a:pt x="5366" y="666"/>
                    <a:pt x="5370" y="695"/>
                    <a:pt x="5370" y="726"/>
                  </a:cubicBezTo>
                  <a:lnTo>
                    <a:pt x="5370" y="4198"/>
                  </a:lnTo>
                  <a:cubicBezTo>
                    <a:pt x="5370" y="4391"/>
                    <a:pt x="5214" y="4547"/>
                    <a:pt x="5021" y="4547"/>
                  </a:cubicBezTo>
                  <a:lnTo>
                    <a:pt x="349" y="4547"/>
                  </a:lnTo>
                  <a:cubicBezTo>
                    <a:pt x="258" y="4547"/>
                    <a:pt x="176" y="4513"/>
                    <a:pt x="114" y="4456"/>
                  </a:cubicBezTo>
                  <a:lnTo>
                    <a:pt x="114" y="4456"/>
                  </a:lnTo>
                  <a:lnTo>
                    <a:pt x="111" y="4453"/>
                  </a:lnTo>
                  <a:cubicBezTo>
                    <a:pt x="43" y="4392"/>
                    <a:pt x="0" y="4302"/>
                    <a:pt x="0" y="4203"/>
                  </a:cubicBezTo>
                  <a:lnTo>
                    <a:pt x="0" y="4198"/>
                  </a:lnTo>
                  <a:lnTo>
                    <a:pt x="0" y="726"/>
                  </a:lnTo>
                  <a:lnTo>
                    <a:pt x="0" y="700"/>
                  </a:lnTo>
                  <a:cubicBezTo>
                    <a:pt x="0" y="513"/>
                    <a:pt x="151" y="362"/>
                    <a:pt x="338" y="362"/>
                  </a:cubicBezTo>
                  <a:lnTo>
                    <a:pt x="580" y="362"/>
                  </a:lnTo>
                  <a:lnTo>
                    <a:pt x="579" y="0"/>
                  </a:lnTo>
                  <a:close/>
                </a:path>
              </a:pathLst>
            </a:custGeom>
            <a:gradFill>
              <a:gsLst>
                <a:gs pos="80000">
                  <a:schemeClr val="accent1">
                    <a:alpha val="60000"/>
                  </a:schemeClr>
                </a:gs>
                <a:gs pos="0">
                  <a:schemeClr val="accent1">
                    <a:lumMod val="60000"/>
                    <a:lumOff val="40000"/>
                    <a:alpha val="40000"/>
                  </a:schemeClr>
                </a:gs>
              </a:gsLst>
              <a:path path="circle">
                <a:fillToRect l="100000" t="100000"/>
              </a:path>
              <a:tileRect r="-100000" b="-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18" name="任意多边形 15"/>
            <p:cNvSpPr/>
            <p:nvPr>
              <p:custDataLst>
                <p:tags r:id="rId4"/>
              </p:custDataLst>
            </p:nvPr>
          </p:nvSpPr>
          <p:spPr>
            <a:xfrm>
              <a:off x="2198" y="3614"/>
              <a:ext cx="14043" cy="11618"/>
            </a:xfrm>
            <a:custGeom>
              <a:avLst/>
              <a:gdLst>
                <a:gd name="adj" fmla="val 869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7317" h="6052">
                  <a:moveTo>
                    <a:pt x="489" y="0"/>
                  </a:moveTo>
                  <a:lnTo>
                    <a:pt x="6828" y="0"/>
                  </a:lnTo>
                  <a:cubicBezTo>
                    <a:pt x="7098" y="0"/>
                    <a:pt x="7317" y="219"/>
                    <a:pt x="7317" y="489"/>
                  </a:cubicBezTo>
                  <a:lnTo>
                    <a:pt x="7317" y="5134"/>
                  </a:lnTo>
                  <a:cubicBezTo>
                    <a:pt x="7317" y="5404"/>
                    <a:pt x="7098" y="5623"/>
                    <a:pt x="6828" y="5623"/>
                  </a:cubicBezTo>
                  <a:lnTo>
                    <a:pt x="1234" y="5623"/>
                  </a:lnTo>
                  <a:lnTo>
                    <a:pt x="699" y="6052"/>
                  </a:lnTo>
                  <a:lnTo>
                    <a:pt x="700" y="5623"/>
                  </a:lnTo>
                  <a:lnTo>
                    <a:pt x="489" y="5623"/>
                  </a:lnTo>
                  <a:cubicBezTo>
                    <a:pt x="219" y="5623"/>
                    <a:pt x="0" y="5404"/>
                    <a:pt x="0" y="5134"/>
                  </a:cubicBezTo>
                  <a:lnTo>
                    <a:pt x="0" y="489"/>
                  </a:lnTo>
                  <a:cubicBezTo>
                    <a:pt x="0" y="219"/>
                    <a:pt x="219" y="0"/>
                    <a:pt x="489" y="0"/>
                  </a:cubicBezTo>
                  <a:close/>
                </a:path>
              </a:pathLst>
            </a:custGeom>
            <a:gradFill>
              <a:gsLst>
                <a:gs pos="65000">
                  <a:schemeClr val="accent1"/>
                </a:gs>
                <a:gs pos="2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pic>
          <p:nvPicPr>
            <p:cNvPr id="19" name="图片 18" descr="E:/设计素材图片2/leo-bayard-HuFL67UtXqU-unsplash.jpgleo-bayard-HuFL67UtXqU-unsplash"/>
            <p:cNvPicPr>
              <a:picLocks noChangeAspect="1"/>
            </p:cNvPicPr>
            <p:nvPr>
              <p:custDataLst>
                <p:tags r:id="rId5"/>
              </p:custDataLst>
            </p:nvPr>
          </p:nvPicPr>
          <p:blipFill rotWithShape="1">
            <a:blip r:embed="rId6" cstate="email"/>
            <a:srcRect l="899" t="-11" r="899" b="-11"/>
            <a:stretch>
              <a:fillRect/>
            </a:stretch>
          </p:blipFill>
          <p:spPr>
            <a:xfrm>
              <a:off x="2601" y="4052"/>
              <a:ext cx="13170" cy="9895"/>
            </a:xfrm>
            <a:prstGeom prst="roundRect">
              <a:avLst>
                <a:gd name="adj" fmla="val 6291"/>
              </a:avLst>
            </a:prstGeom>
            <a:ln w="9525" cap="flat" cmpd="sng" algn="ctr">
              <a:solidFill>
                <a:schemeClr val="dk1">
                  <a:lumMod val="40000"/>
                  <a:lumOff val="60000"/>
                  <a:alpha val="50000"/>
                </a:schemeClr>
              </a:solidFill>
              <a:prstDash val="solid"/>
              <a:round/>
              <a:headEnd type="none" w="med" len="med"/>
              <a:tailEnd type="none" w="med" len="med"/>
            </a:ln>
          </p:spPr>
        </p:pic>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临床决策支持与智能辅助例子</a:t>
            </a:r>
            <a:r>
              <a:rPr lang="en-US" altLang="zh-CN"/>
              <a:t>-“</a:t>
            </a:r>
            <a:r>
              <a:rPr lang="zh-CN" altLang="en-US"/>
              <a:t>董奉</a:t>
            </a:r>
            <a:r>
              <a:rPr lang="en-US" altLang="zh-CN"/>
              <a:t>”</a:t>
            </a:r>
            <a:r>
              <a:rPr lang="zh-CN" altLang="en-US"/>
              <a:t>大模型</a:t>
            </a:r>
            <a:endParaRPr lang="en-US" altLang="zh-CN"/>
          </a:p>
          <a:p>
            <a:pPr lvl="2" algn="l">
              <a:lnSpc>
                <a:spcPct val="150000"/>
              </a:lnSpc>
              <a:buSzTx/>
            </a:pPr>
            <a:r>
              <a:rPr lang="zh-CN" altLang="en-US"/>
              <a:t>该产品在全球范围内首个实现支持语音</a:t>
            </a:r>
            <a:r>
              <a:rPr lang="en-US" altLang="zh-CN"/>
              <a:t>(</a:t>
            </a:r>
            <a:r>
              <a:rPr lang="zh-CN" altLang="en-US"/>
              <a:t>如实时语音对话</a:t>
            </a:r>
            <a:r>
              <a:rPr lang="en-US" altLang="zh-CN"/>
              <a:t>)</a:t>
            </a:r>
            <a:r>
              <a:rPr lang="zh-CN" altLang="en-US"/>
              <a:t>、文字</a:t>
            </a:r>
            <a:r>
              <a:rPr lang="en-US" altLang="zh-CN"/>
              <a:t>(</a:t>
            </a:r>
            <a:r>
              <a:rPr lang="zh-CN" altLang="en-US"/>
              <a:t>如病历</a:t>
            </a:r>
            <a:r>
              <a:rPr lang="en-US" altLang="zh-CN"/>
              <a:t>/</a:t>
            </a:r>
            <a:r>
              <a:rPr lang="zh-CN" altLang="en-US"/>
              <a:t>处方</a:t>
            </a:r>
            <a:r>
              <a:rPr lang="en-US" altLang="zh-CN"/>
              <a:t>/</a:t>
            </a:r>
            <a:r>
              <a:rPr lang="zh-CN" altLang="en-US"/>
              <a:t>报告</a:t>
            </a:r>
            <a:r>
              <a:rPr lang="en-US" altLang="zh-CN"/>
              <a:t>)</a:t>
            </a:r>
            <a:r>
              <a:rPr lang="zh-CN" altLang="en-US"/>
              <a:t>、图像</a:t>
            </a:r>
            <a:r>
              <a:rPr lang="en-US" altLang="zh-CN"/>
              <a:t>(</a:t>
            </a:r>
            <a:r>
              <a:rPr lang="zh-CN" altLang="en-US"/>
              <a:t>如医疗影像</a:t>
            </a:r>
            <a:r>
              <a:rPr lang="en-US" altLang="zh-CN"/>
              <a:t>/</a:t>
            </a:r>
            <a:r>
              <a:rPr lang="zh-CN" altLang="en-US"/>
              <a:t>手机照片</a:t>
            </a:r>
            <a:r>
              <a:rPr lang="en-US" altLang="zh-CN"/>
              <a:t>/</a:t>
            </a:r>
            <a:r>
              <a:rPr lang="zh-CN" altLang="en-US"/>
              <a:t>病理学图片</a:t>
            </a:r>
            <a:r>
              <a:rPr lang="en-US" altLang="zh-CN"/>
              <a:t>)</a:t>
            </a:r>
            <a:r>
              <a:rPr lang="zh-CN" altLang="en-US"/>
              <a:t>、视频</a:t>
            </a:r>
            <a:r>
              <a:rPr lang="en-US" altLang="zh-CN"/>
              <a:t>(</a:t>
            </a:r>
            <a:r>
              <a:rPr lang="zh-CN" altLang="en-US"/>
              <a:t>如实时分身</a:t>
            </a:r>
            <a:r>
              <a:rPr lang="en-US" altLang="zh-CN"/>
              <a:t>/</a:t>
            </a:r>
            <a:r>
              <a:rPr lang="zh-CN" altLang="en-US"/>
              <a:t>自录视频</a:t>
            </a:r>
            <a:r>
              <a:rPr lang="en-US" altLang="zh-CN"/>
              <a:t>/</a:t>
            </a:r>
            <a:r>
              <a:rPr lang="zh-CN" altLang="en-US"/>
              <a:t>内镜</a:t>
            </a:r>
            <a:r>
              <a:rPr lang="en-US" altLang="zh-CN"/>
              <a:t>/</a:t>
            </a:r>
            <a:r>
              <a:rPr lang="zh-CN" altLang="en-US"/>
              <a:t>患者教育</a:t>
            </a:r>
            <a:r>
              <a:rPr lang="en-US" altLang="zh-CN"/>
              <a:t>)</a:t>
            </a:r>
            <a:r>
              <a:rPr lang="zh-CN" altLang="en-US"/>
              <a:t>、情感</a:t>
            </a:r>
            <a:r>
              <a:rPr lang="en-US" altLang="zh-CN"/>
              <a:t>(</a:t>
            </a:r>
            <a:r>
              <a:rPr lang="zh-CN" altLang="en-US"/>
              <a:t>如语气</a:t>
            </a:r>
            <a:r>
              <a:rPr lang="en-US" altLang="zh-CN"/>
              <a:t>/</a:t>
            </a:r>
            <a:r>
              <a:rPr lang="zh-CN" altLang="en-US"/>
              <a:t>情绪</a:t>
            </a:r>
            <a:r>
              <a:rPr lang="en-US" altLang="zh-CN"/>
              <a:t>/</a:t>
            </a:r>
            <a:r>
              <a:rPr lang="zh-CN" altLang="en-US"/>
              <a:t>行为</a:t>
            </a:r>
            <a:r>
              <a:rPr lang="en-US" altLang="zh-CN"/>
              <a:t>)</a:t>
            </a:r>
            <a:r>
              <a:rPr lang="zh-CN" altLang="en-US"/>
              <a:t>、结构化数据</a:t>
            </a:r>
            <a:r>
              <a:rPr lang="en-US" altLang="zh-CN"/>
              <a:t>(</a:t>
            </a:r>
            <a:r>
              <a:rPr lang="zh-CN" altLang="en-US"/>
              <a:t>如检验</a:t>
            </a:r>
            <a:r>
              <a:rPr lang="en-US" altLang="zh-CN"/>
              <a:t>/</a:t>
            </a:r>
            <a:r>
              <a:rPr lang="zh-CN" altLang="en-US"/>
              <a:t>诊断</a:t>
            </a:r>
            <a:r>
              <a:rPr lang="en-US" altLang="zh-CN"/>
              <a:t>/</a:t>
            </a:r>
            <a:r>
              <a:rPr lang="zh-CN" altLang="en-US"/>
              <a:t>医学</a:t>
            </a:r>
            <a:r>
              <a:rPr lang="en-US" altLang="zh-CN"/>
              <a:t>KG)</a:t>
            </a:r>
            <a:r>
              <a:rPr lang="zh-CN" altLang="en-US"/>
              <a:t>、电信号</a:t>
            </a:r>
            <a:r>
              <a:rPr lang="en-US" altLang="zh-CN"/>
              <a:t>(</a:t>
            </a:r>
            <a:r>
              <a:rPr lang="zh-CN" altLang="en-US"/>
              <a:t>如脑波</a:t>
            </a:r>
            <a:r>
              <a:rPr lang="en-US" altLang="zh-CN"/>
              <a:t>/</a:t>
            </a:r>
            <a:r>
              <a:rPr lang="zh-CN" altLang="en-US"/>
              <a:t>脉象</a:t>
            </a:r>
            <a:r>
              <a:rPr lang="en-US" altLang="zh-CN"/>
              <a:t>/</a:t>
            </a:r>
            <a:r>
              <a:rPr lang="zh-CN" altLang="en-US"/>
              <a:t>肌电</a:t>
            </a:r>
            <a:r>
              <a:rPr lang="en-US" altLang="zh-CN"/>
              <a:t>)</a:t>
            </a:r>
            <a:r>
              <a:rPr lang="zh-CN" altLang="en-US"/>
              <a:t>及生物信息</a:t>
            </a:r>
            <a:r>
              <a:rPr lang="en-US" altLang="zh-CN"/>
              <a:t>(</a:t>
            </a:r>
            <a:r>
              <a:rPr lang="zh-CN" altLang="en-US"/>
              <a:t>如基因数据</a:t>
            </a:r>
            <a:r>
              <a:rPr lang="en-US" altLang="zh-CN"/>
              <a:t>)</a:t>
            </a:r>
            <a:r>
              <a:rPr lang="zh-CN" altLang="en-US"/>
              <a:t>共计</a:t>
            </a:r>
            <a:r>
              <a:rPr lang="en-US" altLang="zh-CN"/>
              <a:t>8</a:t>
            </a:r>
            <a:r>
              <a:rPr lang="zh-CN" altLang="en-US"/>
              <a:t>个模态的输入与输出。</a:t>
            </a:r>
            <a:br>
              <a:rPr lang="zh-CN" altLang="en-US"/>
            </a:b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临床决策支持与智能辅助例子</a:t>
            </a:r>
            <a:r>
              <a:rPr lang="en-US" altLang="zh-CN"/>
              <a:t>-“</a:t>
            </a:r>
            <a:r>
              <a:rPr lang="zh-CN" altLang="en-US"/>
              <a:t>董奉</a:t>
            </a:r>
            <a:r>
              <a:rPr lang="en-US" altLang="zh-CN"/>
              <a:t>”</a:t>
            </a:r>
            <a:r>
              <a:rPr lang="zh-CN" altLang="en-US"/>
              <a:t>大模型</a:t>
            </a:r>
            <a:endParaRPr lang="en-US" altLang="zh-CN"/>
          </a:p>
          <a:p>
            <a:pPr lvl="2" algn="l">
              <a:lnSpc>
                <a:spcPct val="150000"/>
              </a:lnSpc>
              <a:buSzTx/>
            </a:pPr>
            <a:br>
              <a:rPr lang="zh-CN" altLang="en-US"/>
            </a:b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1877060" y="2362200"/>
            <a:ext cx="4266565" cy="410908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大模型平台简介</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rPr>
              <a:t>主要大模型平台</a:t>
            </a:r>
            <a:endParaRPr lang="zh-CN" altLang="en-US" sz="15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rPr>
              <a:t>平台服务形式</a:t>
            </a:r>
            <a:endParaRPr lang="zh-CN" altLang="en-US" sz="15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rPr>
              <a:t>扩展功能</a:t>
            </a:r>
            <a:endParaRPr lang="zh-CN" altLang="en-US" sz="1500" b="1">
              <a:solidFill>
                <a:schemeClr val="tx1"/>
              </a:solidFill>
              <a:effectLst>
                <a:outerShdw blurRad="38100" dist="19050" dir="2700000" algn="tl" rotWithShape="0">
                  <a:schemeClr val="dk1">
                    <a:alpha val="40000"/>
                  </a:schemeClr>
                </a:outerShdw>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marL="342900" lvl="1" indent="0">
              <a:lnSpc>
                <a:spcPct val="150000"/>
              </a:lnSpc>
              <a:buNone/>
            </a:pP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graphicFrame>
        <p:nvGraphicFramePr>
          <p:cNvPr id="4" name="图示 3"/>
          <p:cNvGraphicFramePr/>
          <p:nvPr/>
        </p:nvGraphicFramePr>
        <p:xfrm>
          <a:off x="919736" y="2008510"/>
          <a:ext cx="7052352" cy="4061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4">
                                            <p:graphicEl>
                                              <a:dgm id="{9A010C03-7F0F-4581-AE14-8C06D725152E}"/>
                                            </p:graphicEl>
                                          </p:spTgt>
                                        </p:tgtEl>
                                        <p:attrNameLst>
                                          <p:attrName>style.visibility</p:attrName>
                                        </p:attrNameLst>
                                      </p:cBhvr>
                                      <p:to>
                                        <p:strVal val="visible"/>
                                      </p:to>
                                    </p:set>
                                    <p:anim calcmode="lin" valueType="num">
                                      <p:cBhvr>
                                        <p:cTn id="7" dur="1000" fill="hold"/>
                                        <p:tgtEl>
                                          <p:spTgt spid="4">
                                            <p:graphicEl>
                                              <a:dgm id="{9A010C03-7F0F-4581-AE14-8C06D725152E}"/>
                                            </p:graphicEl>
                                          </p:spTgt>
                                        </p:tgtEl>
                                        <p:attrNameLst>
                                          <p:attrName>ppt_w</p:attrName>
                                        </p:attrNameLst>
                                      </p:cBhvr>
                                      <p:tavLst>
                                        <p:tav tm="0">
                                          <p:val>
                                            <p:fltVal val="0"/>
                                          </p:val>
                                        </p:tav>
                                        <p:tav tm="100000">
                                          <p:val>
                                            <p:strVal val="#ppt_w"/>
                                          </p:val>
                                        </p:tav>
                                      </p:tavLst>
                                    </p:anim>
                                    <p:anim calcmode="lin" valueType="num">
                                      <p:cBhvr>
                                        <p:cTn id="8" dur="1000" fill="hold"/>
                                        <p:tgtEl>
                                          <p:spTgt spid="4">
                                            <p:graphicEl>
                                              <a:dgm id="{9A010C03-7F0F-4581-AE14-8C06D725152E}"/>
                                            </p:graphicEl>
                                          </p:spTgt>
                                        </p:tgtEl>
                                        <p:attrNameLst>
                                          <p:attrName>ppt_h</p:attrName>
                                        </p:attrNameLst>
                                      </p:cBhvr>
                                      <p:tavLst>
                                        <p:tav tm="0">
                                          <p:val>
                                            <p:fltVal val="0"/>
                                          </p:val>
                                        </p:tav>
                                        <p:tav tm="100000">
                                          <p:val>
                                            <p:strVal val="#ppt_h"/>
                                          </p:val>
                                        </p:tav>
                                      </p:tavLst>
                                    </p:anim>
                                    <p:anim calcmode="lin" valueType="num">
                                      <p:cBhvr>
                                        <p:cTn id="9" dur="1000" fill="hold"/>
                                        <p:tgtEl>
                                          <p:spTgt spid="4">
                                            <p:graphicEl>
                                              <a:dgm id="{9A010C03-7F0F-4581-AE14-8C06D725152E}"/>
                                            </p:graphicEl>
                                          </p:spTgt>
                                        </p:tgtEl>
                                        <p:attrNameLst>
                                          <p:attrName>style.rotation</p:attrName>
                                        </p:attrNameLst>
                                      </p:cBhvr>
                                      <p:tavLst>
                                        <p:tav tm="0">
                                          <p:val>
                                            <p:fltVal val="90"/>
                                          </p:val>
                                        </p:tav>
                                        <p:tav tm="100000">
                                          <p:val>
                                            <p:fltVal val="0"/>
                                          </p:val>
                                        </p:tav>
                                      </p:tavLst>
                                    </p:anim>
                                    <p:animEffect transition="in" filter="fade">
                                      <p:cBhvr>
                                        <p:cTn id="10" dur="1000"/>
                                        <p:tgtEl>
                                          <p:spTgt spid="4">
                                            <p:graphicEl>
                                              <a:dgm id="{9A010C03-7F0F-4581-AE14-8C06D725152E}"/>
                                            </p:graphic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
                                            <p:graphicEl>
                                              <a:dgm id="{B6347CA9-276F-4D20-A8F3-7318BB0D8087}"/>
                                            </p:graphicEl>
                                          </p:spTgt>
                                        </p:tgtEl>
                                        <p:attrNameLst>
                                          <p:attrName>style.visibility</p:attrName>
                                        </p:attrNameLst>
                                      </p:cBhvr>
                                      <p:to>
                                        <p:strVal val="visible"/>
                                      </p:to>
                                    </p:set>
                                    <p:anim calcmode="lin" valueType="num">
                                      <p:cBhvr>
                                        <p:cTn id="13" dur="1000" fill="hold"/>
                                        <p:tgtEl>
                                          <p:spTgt spid="4">
                                            <p:graphicEl>
                                              <a:dgm id="{B6347CA9-276F-4D20-A8F3-7318BB0D8087}"/>
                                            </p:graphicEl>
                                          </p:spTgt>
                                        </p:tgtEl>
                                        <p:attrNameLst>
                                          <p:attrName>ppt_w</p:attrName>
                                        </p:attrNameLst>
                                      </p:cBhvr>
                                      <p:tavLst>
                                        <p:tav tm="0">
                                          <p:val>
                                            <p:fltVal val="0"/>
                                          </p:val>
                                        </p:tav>
                                        <p:tav tm="100000">
                                          <p:val>
                                            <p:strVal val="#ppt_w"/>
                                          </p:val>
                                        </p:tav>
                                      </p:tavLst>
                                    </p:anim>
                                    <p:anim calcmode="lin" valueType="num">
                                      <p:cBhvr>
                                        <p:cTn id="14" dur="1000" fill="hold"/>
                                        <p:tgtEl>
                                          <p:spTgt spid="4">
                                            <p:graphicEl>
                                              <a:dgm id="{B6347CA9-276F-4D20-A8F3-7318BB0D8087}"/>
                                            </p:graphicEl>
                                          </p:spTgt>
                                        </p:tgtEl>
                                        <p:attrNameLst>
                                          <p:attrName>ppt_h</p:attrName>
                                        </p:attrNameLst>
                                      </p:cBhvr>
                                      <p:tavLst>
                                        <p:tav tm="0">
                                          <p:val>
                                            <p:fltVal val="0"/>
                                          </p:val>
                                        </p:tav>
                                        <p:tav tm="100000">
                                          <p:val>
                                            <p:strVal val="#ppt_h"/>
                                          </p:val>
                                        </p:tav>
                                      </p:tavLst>
                                    </p:anim>
                                    <p:anim calcmode="lin" valueType="num">
                                      <p:cBhvr>
                                        <p:cTn id="15" dur="1000" fill="hold"/>
                                        <p:tgtEl>
                                          <p:spTgt spid="4">
                                            <p:graphicEl>
                                              <a:dgm id="{B6347CA9-276F-4D20-A8F3-7318BB0D8087}"/>
                                            </p:graphicEl>
                                          </p:spTgt>
                                        </p:tgtEl>
                                        <p:attrNameLst>
                                          <p:attrName>style.rotation</p:attrName>
                                        </p:attrNameLst>
                                      </p:cBhvr>
                                      <p:tavLst>
                                        <p:tav tm="0">
                                          <p:val>
                                            <p:fltVal val="90"/>
                                          </p:val>
                                        </p:tav>
                                        <p:tav tm="100000">
                                          <p:val>
                                            <p:fltVal val="0"/>
                                          </p:val>
                                        </p:tav>
                                      </p:tavLst>
                                    </p:anim>
                                    <p:animEffect transition="in" filter="fade">
                                      <p:cBhvr>
                                        <p:cTn id="16" dur="1000"/>
                                        <p:tgtEl>
                                          <p:spTgt spid="4">
                                            <p:graphicEl>
                                              <a:dgm id="{B6347CA9-276F-4D20-A8F3-7318BB0D8087}"/>
                                            </p:graphic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4">
                                            <p:graphicEl>
                                              <a:dgm id="{ED15AEAD-37F9-4444-95D4-D3A3A41F9721}"/>
                                            </p:graphicEl>
                                          </p:spTgt>
                                        </p:tgtEl>
                                        <p:attrNameLst>
                                          <p:attrName>style.visibility</p:attrName>
                                        </p:attrNameLst>
                                      </p:cBhvr>
                                      <p:to>
                                        <p:strVal val="visible"/>
                                      </p:to>
                                    </p:set>
                                    <p:anim calcmode="lin" valueType="num">
                                      <p:cBhvr>
                                        <p:cTn id="19" dur="1000" fill="hold"/>
                                        <p:tgtEl>
                                          <p:spTgt spid="4">
                                            <p:graphicEl>
                                              <a:dgm id="{ED15AEAD-37F9-4444-95D4-D3A3A41F9721}"/>
                                            </p:graphicEl>
                                          </p:spTgt>
                                        </p:tgtEl>
                                        <p:attrNameLst>
                                          <p:attrName>ppt_w</p:attrName>
                                        </p:attrNameLst>
                                      </p:cBhvr>
                                      <p:tavLst>
                                        <p:tav tm="0">
                                          <p:val>
                                            <p:fltVal val="0"/>
                                          </p:val>
                                        </p:tav>
                                        <p:tav tm="100000">
                                          <p:val>
                                            <p:strVal val="#ppt_w"/>
                                          </p:val>
                                        </p:tav>
                                      </p:tavLst>
                                    </p:anim>
                                    <p:anim calcmode="lin" valueType="num">
                                      <p:cBhvr>
                                        <p:cTn id="20" dur="1000" fill="hold"/>
                                        <p:tgtEl>
                                          <p:spTgt spid="4">
                                            <p:graphicEl>
                                              <a:dgm id="{ED15AEAD-37F9-4444-95D4-D3A3A41F9721}"/>
                                            </p:graphicEl>
                                          </p:spTgt>
                                        </p:tgtEl>
                                        <p:attrNameLst>
                                          <p:attrName>ppt_h</p:attrName>
                                        </p:attrNameLst>
                                      </p:cBhvr>
                                      <p:tavLst>
                                        <p:tav tm="0">
                                          <p:val>
                                            <p:fltVal val="0"/>
                                          </p:val>
                                        </p:tav>
                                        <p:tav tm="100000">
                                          <p:val>
                                            <p:strVal val="#ppt_h"/>
                                          </p:val>
                                        </p:tav>
                                      </p:tavLst>
                                    </p:anim>
                                    <p:anim calcmode="lin" valueType="num">
                                      <p:cBhvr>
                                        <p:cTn id="21" dur="1000" fill="hold"/>
                                        <p:tgtEl>
                                          <p:spTgt spid="4">
                                            <p:graphicEl>
                                              <a:dgm id="{ED15AEAD-37F9-4444-95D4-D3A3A41F9721}"/>
                                            </p:graphicEl>
                                          </p:spTgt>
                                        </p:tgtEl>
                                        <p:attrNameLst>
                                          <p:attrName>style.rotation</p:attrName>
                                        </p:attrNameLst>
                                      </p:cBhvr>
                                      <p:tavLst>
                                        <p:tav tm="0">
                                          <p:val>
                                            <p:fltVal val="90"/>
                                          </p:val>
                                        </p:tav>
                                        <p:tav tm="100000">
                                          <p:val>
                                            <p:fltVal val="0"/>
                                          </p:val>
                                        </p:tav>
                                      </p:tavLst>
                                    </p:anim>
                                    <p:animEffect transition="in" filter="fade">
                                      <p:cBhvr>
                                        <p:cTn id="22" dur="1000"/>
                                        <p:tgtEl>
                                          <p:spTgt spid="4">
                                            <p:graphicEl>
                                              <a:dgm id="{ED15AEAD-37F9-4444-95D4-D3A3A41F9721}"/>
                                            </p:graphic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4">
                                            <p:graphicEl>
                                              <a:dgm id="{E1AF72C8-F018-4A41-9738-802E93E1B6DA}"/>
                                            </p:graphicEl>
                                          </p:spTgt>
                                        </p:tgtEl>
                                        <p:attrNameLst>
                                          <p:attrName>style.visibility</p:attrName>
                                        </p:attrNameLst>
                                      </p:cBhvr>
                                      <p:to>
                                        <p:strVal val="visible"/>
                                      </p:to>
                                    </p:set>
                                    <p:anim calcmode="lin" valueType="num">
                                      <p:cBhvr>
                                        <p:cTn id="25" dur="1000" fill="hold"/>
                                        <p:tgtEl>
                                          <p:spTgt spid="4">
                                            <p:graphicEl>
                                              <a:dgm id="{E1AF72C8-F018-4A41-9738-802E93E1B6DA}"/>
                                            </p:graphicEl>
                                          </p:spTgt>
                                        </p:tgtEl>
                                        <p:attrNameLst>
                                          <p:attrName>ppt_w</p:attrName>
                                        </p:attrNameLst>
                                      </p:cBhvr>
                                      <p:tavLst>
                                        <p:tav tm="0">
                                          <p:val>
                                            <p:fltVal val="0"/>
                                          </p:val>
                                        </p:tav>
                                        <p:tav tm="100000">
                                          <p:val>
                                            <p:strVal val="#ppt_w"/>
                                          </p:val>
                                        </p:tav>
                                      </p:tavLst>
                                    </p:anim>
                                    <p:anim calcmode="lin" valueType="num">
                                      <p:cBhvr>
                                        <p:cTn id="26" dur="1000" fill="hold"/>
                                        <p:tgtEl>
                                          <p:spTgt spid="4">
                                            <p:graphicEl>
                                              <a:dgm id="{E1AF72C8-F018-4A41-9738-802E93E1B6DA}"/>
                                            </p:graphicEl>
                                          </p:spTgt>
                                        </p:tgtEl>
                                        <p:attrNameLst>
                                          <p:attrName>ppt_h</p:attrName>
                                        </p:attrNameLst>
                                      </p:cBhvr>
                                      <p:tavLst>
                                        <p:tav tm="0">
                                          <p:val>
                                            <p:fltVal val="0"/>
                                          </p:val>
                                        </p:tav>
                                        <p:tav tm="100000">
                                          <p:val>
                                            <p:strVal val="#ppt_h"/>
                                          </p:val>
                                        </p:tav>
                                      </p:tavLst>
                                    </p:anim>
                                    <p:anim calcmode="lin" valueType="num">
                                      <p:cBhvr>
                                        <p:cTn id="27" dur="1000" fill="hold"/>
                                        <p:tgtEl>
                                          <p:spTgt spid="4">
                                            <p:graphicEl>
                                              <a:dgm id="{E1AF72C8-F018-4A41-9738-802E93E1B6DA}"/>
                                            </p:graphicEl>
                                          </p:spTgt>
                                        </p:tgtEl>
                                        <p:attrNameLst>
                                          <p:attrName>style.rotation</p:attrName>
                                        </p:attrNameLst>
                                      </p:cBhvr>
                                      <p:tavLst>
                                        <p:tav tm="0">
                                          <p:val>
                                            <p:fltVal val="90"/>
                                          </p:val>
                                        </p:tav>
                                        <p:tav tm="100000">
                                          <p:val>
                                            <p:fltVal val="0"/>
                                          </p:val>
                                        </p:tav>
                                      </p:tavLst>
                                    </p:anim>
                                    <p:animEffect transition="in" filter="fade">
                                      <p:cBhvr>
                                        <p:cTn id="28" dur="1000"/>
                                        <p:tgtEl>
                                          <p:spTgt spid="4">
                                            <p:graphicEl>
                                              <a:dgm id="{E1AF72C8-F018-4A41-9738-802E93E1B6DA}"/>
                                            </p:graphic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4">
                                            <p:graphicEl>
                                              <a:dgm id="{3EF1E837-3036-46DF-9A3E-0D4E8985D649}"/>
                                            </p:graphicEl>
                                          </p:spTgt>
                                        </p:tgtEl>
                                        <p:attrNameLst>
                                          <p:attrName>style.visibility</p:attrName>
                                        </p:attrNameLst>
                                      </p:cBhvr>
                                      <p:to>
                                        <p:strVal val="visible"/>
                                      </p:to>
                                    </p:set>
                                    <p:anim calcmode="lin" valueType="num">
                                      <p:cBhvr>
                                        <p:cTn id="31" dur="1000" fill="hold"/>
                                        <p:tgtEl>
                                          <p:spTgt spid="4">
                                            <p:graphicEl>
                                              <a:dgm id="{3EF1E837-3036-46DF-9A3E-0D4E8985D649}"/>
                                            </p:graphicEl>
                                          </p:spTgt>
                                        </p:tgtEl>
                                        <p:attrNameLst>
                                          <p:attrName>ppt_w</p:attrName>
                                        </p:attrNameLst>
                                      </p:cBhvr>
                                      <p:tavLst>
                                        <p:tav tm="0">
                                          <p:val>
                                            <p:fltVal val="0"/>
                                          </p:val>
                                        </p:tav>
                                        <p:tav tm="100000">
                                          <p:val>
                                            <p:strVal val="#ppt_w"/>
                                          </p:val>
                                        </p:tav>
                                      </p:tavLst>
                                    </p:anim>
                                    <p:anim calcmode="lin" valueType="num">
                                      <p:cBhvr>
                                        <p:cTn id="32" dur="1000" fill="hold"/>
                                        <p:tgtEl>
                                          <p:spTgt spid="4">
                                            <p:graphicEl>
                                              <a:dgm id="{3EF1E837-3036-46DF-9A3E-0D4E8985D649}"/>
                                            </p:graphicEl>
                                          </p:spTgt>
                                        </p:tgtEl>
                                        <p:attrNameLst>
                                          <p:attrName>ppt_h</p:attrName>
                                        </p:attrNameLst>
                                      </p:cBhvr>
                                      <p:tavLst>
                                        <p:tav tm="0">
                                          <p:val>
                                            <p:fltVal val="0"/>
                                          </p:val>
                                        </p:tav>
                                        <p:tav tm="100000">
                                          <p:val>
                                            <p:strVal val="#ppt_h"/>
                                          </p:val>
                                        </p:tav>
                                      </p:tavLst>
                                    </p:anim>
                                    <p:anim calcmode="lin" valueType="num">
                                      <p:cBhvr>
                                        <p:cTn id="33" dur="1000" fill="hold"/>
                                        <p:tgtEl>
                                          <p:spTgt spid="4">
                                            <p:graphicEl>
                                              <a:dgm id="{3EF1E837-3036-46DF-9A3E-0D4E8985D649}"/>
                                            </p:graphicEl>
                                          </p:spTgt>
                                        </p:tgtEl>
                                        <p:attrNameLst>
                                          <p:attrName>style.rotation</p:attrName>
                                        </p:attrNameLst>
                                      </p:cBhvr>
                                      <p:tavLst>
                                        <p:tav tm="0">
                                          <p:val>
                                            <p:fltVal val="90"/>
                                          </p:val>
                                        </p:tav>
                                        <p:tav tm="100000">
                                          <p:val>
                                            <p:fltVal val="0"/>
                                          </p:val>
                                        </p:tav>
                                      </p:tavLst>
                                    </p:anim>
                                    <p:animEffect transition="in" filter="fade">
                                      <p:cBhvr>
                                        <p:cTn id="34" dur="1000"/>
                                        <p:tgtEl>
                                          <p:spTgt spid="4">
                                            <p:graphicEl>
                                              <a:dgm id="{3EF1E837-3036-46DF-9A3E-0D4E8985D64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OpenAI</a:t>
            </a:r>
            <a:endParaRPr lang="en-US" altLang="zh-CN"/>
          </a:p>
          <a:p>
            <a:pPr lvl="2" algn="l">
              <a:lnSpc>
                <a:spcPct val="150000"/>
              </a:lnSpc>
              <a:buSzTx/>
            </a:pPr>
            <a:r>
              <a:rPr lang="en-US" altLang="zh-CN"/>
              <a:t>OpenAI</a:t>
            </a:r>
            <a:r>
              <a:rPr lang="zh-CN" altLang="en-US"/>
              <a:t>是全球领先的人工智能研究机构，推出了以</a:t>
            </a:r>
            <a:r>
              <a:rPr lang="en-US" altLang="zh-CN"/>
              <a:t>GPT</a:t>
            </a:r>
            <a:r>
              <a:rPr lang="zh-CN" altLang="en-US"/>
              <a:t>系列为代表的大模型，支持自然语言处理、代码生成和多模态任务。</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强大的自然语言处理能力，可用于聊天机器人、内容生成等领域。</a:t>
            </a:r>
            <a:endParaRPr lang="zh-CN" altLang="en-US"/>
          </a:p>
          <a:p>
            <a:pPr marL="1314450" lvl="3" indent="-171450" algn="l">
              <a:lnSpc>
                <a:spcPct val="150000"/>
              </a:lnSpc>
              <a:buSzTx/>
              <a:buFont typeface="ZapfDingbatsITC" charset="0"/>
              <a:buChar char="❁"/>
            </a:pPr>
            <a:r>
              <a:rPr lang="zh-CN" altLang="en-US"/>
              <a:t>提供开放的</a:t>
            </a:r>
            <a:r>
              <a:rPr lang="en-US" altLang="zh-CN"/>
              <a:t>API</a:t>
            </a:r>
            <a:r>
              <a:rPr lang="zh-CN" altLang="en-US"/>
              <a:t>接口，支持开发者快速接入其大模型功能。</a:t>
            </a:r>
            <a:endParaRPr lang="zh-CN" altLang="en-US"/>
          </a:p>
          <a:p>
            <a:pPr marL="1314450" lvl="3" indent="-171450" algn="l">
              <a:lnSpc>
                <a:spcPct val="150000"/>
              </a:lnSpc>
              <a:buSzTx/>
              <a:buFont typeface="ZapfDingbatsITC" charset="0"/>
              <a:buChar char="❁"/>
            </a:pPr>
            <a:r>
              <a:rPr lang="zh-CN" altLang="en-US"/>
              <a:t>最新的</a:t>
            </a:r>
            <a:r>
              <a:rPr lang="en-US" altLang="zh-CN"/>
              <a:t>GPT-4</a:t>
            </a:r>
            <a:r>
              <a:rPr lang="zh-CN" altLang="en-US"/>
              <a:t>引入了多模态支持，增强了图文理解与生成能力。</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grpSp>
        <p:nvGrpSpPr>
          <p:cNvPr id="80" name="组合 79"/>
          <p:cNvGrpSpPr/>
          <p:nvPr>
            <p:custDataLst>
              <p:tags r:id="rId2"/>
            </p:custDataLst>
          </p:nvPr>
        </p:nvGrpSpPr>
        <p:grpSpPr>
          <a:xfrm rot="0">
            <a:off x="5908349" y="663494"/>
            <a:ext cx="2011927" cy="1654249"/>
            <a:chOff x="2198" y="3614"/>
            <a:chExt cx="14826" cy="12187"/>
          </a:xfrm>
        </p:grpSpPr>
        <p:sp>
          <p:nvSpPr>
            <p:cNvPr id="81" name="任意多边形 14"/>
            <p:cNvSpPr/>
            <p:nvPr>
              <p:custDataLst>
                <p:tags r:id="rId3"/>
              </p:custDataLst>
            </p:nvPr>
          </p:nvSpPr>
          <p:spPr>
            <a:xfrm flipH="1" flipV="1">
              <a:off x="6718" y="7073"/>
              <a:ext cx="10307" cy="8728"/>
            </a:xfrm>
            <a:custGeom>
              <a:avLst/>
              <a:gdLst>
                <a:gd name="connsiteX0" fmla="*/ 1 w 570"/>
                <a:gd name="connsiteY0" fmla="*/ 476 h 476"/>
                <a:gd name="connsiteX1" fmla="*/ 0 w 570"/>
                <a:gd name="connsiteY1" fmla="*/ 0 h 476"/>
                <a:gd name="connsiteX2" fmla="*/ 570 w 570"/>
                <a:gd name="connsiteY2" fmla="*/ 476 h 476"/>
                <a:gd name="connsiteX3" fmla="*/ 1 w 570"/>
                <a:gd name="connsiteY3" fmla="*/ 476 h 476"/>
              </a:gdLst>
              <a:ahLst/>
              <a:cxnLst>
                <a:cxn ang="0">
                  <a:pos x="connsiteX0" y="connsiteY0"/>
                </a:cxn>
                <a:cxn ang="0">
                  <a:pos x="connsiteX1" y="connsiteY1"/>
                </a:cxn>
                <a:cxn ang="0">
                  <a:pos x="connsiteX2" y="connsiteY2"/>
                </a:cxn>
                <a:cxn ang="0">
                  <a:pos x="connsiteX3" y="connsiteY3"/>
                </a:cxn>
              </a:cxnLst>
              <a:rect l="l" t="t" r="r" b="b"/>
              <a:pathLst>
                <a:path w="5370" h="4547">
                  <a:moveTo>
                    <a:pt x="579" y="0"/>
                  </a:moveTo>
                  <a:lnTo>
                    <a:pt x="1030" y="362"/>
                  </a:lnTo>
                  <a:lnTo>
                    <a:pt x="5026" y="362"/>
                  </a:lnTo>
                  <a:cubicBezTo>
                    <a:pt x="5185" y="362"/>
                    <a:pt x="5317" y="471"/>
                    <a:pt x="5354" y="618"/>
                  </a:cubicBezTo>
                  <a:lnTo>
                    <a:pt x="5355" y="624"/>
                  </a:lnTo>
                  <a:lnTo>
                    <a:pt x="5359" y="638"/>
                  </a:lnTo>
                  <a:cubicBezTo>
                    <a:pt x="5366" y="666"/>
                    <a:pt x="5370" y="695"/>
                    <a:pt x="5370" y="726"/>
                  </a:cubicBezTo>
                  <a:lnTo>
                    <a:pt x="5370" y="4198"/>
                  </a:lnTo>
                  <a:cubicBezTo>
                    <a:pt x="5370" y="4391"/>
                    <a:pt x="5214" y="4547"/>
                    <a:pt x="5021" y="4547"/>
                  </a:cubicBezTo>
                  <a:lnTo>
                    <a:pt x="349" y="4547"/>
                  </a:lnTo>
                  <a:cubicBezTo>
                    <a:pt x="258" y="4547"/>
                    <a:pt x="176" y="4513"/>
                    <a:pt x="114" y="4456"/>
                  </a:cubicBezTo>
                  <a:lnTo>
                    <a:pt x="114" y="4456"/>
                  </a:lnTo>
                  <a:lnTo>
                    <a:pt x="111" y="4453"/>
                  </a:lnTo>
                  <a:cubicBezTo>
                    <a:pt x="43" y="4392"/>
                    <a:pt x="0" y="4302"/>
                    <a:pt x="0" y="4203"/>
                  </a:cubicBezTo>
                  <a:lnTo>
                    <a:pt x="0" y="4198"/>
                  </a:lnTo>
                  <a:lnTo>
                    <a:pt x="0" y="726"/>
                  </a:lnTo>
                  <a:lnTo>
                    <a:pt x="0" y="700"/>
                  </a:lnTo>
                  <a:cubicBezTo>
                    <a:pt x="0" y="513"/>
                    <a:pt x="151" y="362"/>
                    <a:pt x="338" y="362"/>
                  </a:cubicBezTo>
                  <a:lnTo>
                    <a:pt x="580" y="362"/>
                  </a:lnTo>
                  <a:lnTo>
                    <a:pt x="579" y="0"/>
                  </a:lnTo>
                  <a:close/>
                </a:path>
              </a:pathLst>
            </a:custGeom>
            <a:gradFill>
              <a:gsLst>
                <a:gs pos="80000">
                  <a:schemeClr val="accent1">
                    <a:alpha val="60000"/>
                  </a:schemeClr>
                </a:gs>
                <a:gs pos="0">
                  <a:schemeClr val="accent1">
                    <a:lumMod val="60000"/>
                    <a:lumOff val="40000"/>
                    <a:alpha val="40000"/>
                  </a:schemeClr>
                </a:gs>
              </a:gsLst>
              <a:path path="circle">
                <a:fillToRect l="100000" t="100000"/>
              </a:path>
              <a:tileRect r="-100000" b="-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82" name="任意多边形 15"/>
            <p:cNvSpPr/>
            <p:nvPr>
              <p:custDataLst>
                <p:tags r:id="rId4"/>
              </p:custDataLst>
            </p:nvPr>
          </p:nvSpPr>
          <p:spPr>
            <a:xfrm>
              <a:off x="2198" y="3614"/>
              <a:ext cx="14043" cy="11618"/>
            </a:xfrm>
            <a:custGeom>
              <a:avLst/>
              <a:gdLst>
                <a:gd name="adj" fmla="val 869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7317" h="6052">
                  <a:moveTo>
                    <a:pt x="489" y="0"/>
                  </a:moveTo>
                  <a:lnTo>
                    <a:pt x="6828" y="0"/>
                  </a:lnTo>
                  <a:cubicBezTo>
                    <a:pt x="7098" y="0"/>
                    <a:pt x="7317" y="219"/>
                    <a:pt x="7317" y="489"/>
                  </a:cubicBezTo>
                  <a:lnTo>
                    <a:pt x="7317" y="5134"/>
                  </a:lnTo>
                  <a:cubicBezTo>
                    <a:pt x="7317" y="5404"/>
                    <a:pt x="7098" y="5623"/>
                    <a:pt x="6828" y="5623"/>
                  </a:cubicBezTo>
                  <a:lnTo>
                    <a:pt x="1234" y="5623"/>
                  </a:lnTo>
                  <a:lnTo>
                    <a:pt x="699" y="6052"/>
                  </a:lnTo>
                  <a:lnTo>
                    <a:pt x="700" y="5623"/>
                  </a:lnTo>
                  <a:lnTo>
                    <a:pt x="489" y="5623"/>
                  </a:lnTo>
                  <a:cubicBezTo>
                    <a:pt x="219" y="5623"/>
                    <a:pt x="0" y="5404"/>
                    <a:pt x="0" y="5134"/>
                  </a:cubicBezTo>
                  <a:lnTo>
                    <a:pt x="0" y="489"/>
                  </a:lnTo>
                  <a:cubicBezTo>
                    <a:pt x="0" y="219"/>
                    <a:pt x="219" y="0"/>
                    <a:pt x="489" y="0"/>
                  </a:cubicBezTo>
                  <a:close/>
                </a:path>
              </a:pathLst>
            </a:custGeom>
            <a:gradFill>
              <a:gsLst>
                <a:gs pos="65000">
                  <a:schemeClr val="accent1"/>
                </a:gs>
                <a:gs pos="2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pic>
          <p:nvPicPr>
            <p:cNvPr id="83" name="图片 82" descr="E:/设计素材图片2/leo-bayard-HuFL67UtXqU-unsplash.jpgleo-bayard-HuFL67UtXqU-unsplash"/>
            <p:cNvPicPr>
              <a:picLocks noChangeAspect="1"/>
            </p:cNvPicPr>
            <p:nvPr>
              <p:custDataLst>
                <p:tags r:id="rId5"/>
              </p:custDataLst>
            </p:nvPr>
          </p:nvPicPr>
          <p:blipFill rotWithShape="1">
            <a:blip r:embed="rId6" cstate="email"/>
            <a:srcRect l="5325" t="-4" r="5325" b="-4"/>
            <a:stretch>
              <a:fillRect/>
            </a:stretch>
          </p:blipFill>
          <p:spPr>
            <a:xfrm>
              <a:off x="2601" y="4052"/>
              <a:ext cx="13170" cy="9895"/>
            </a:xfrm>
            <a:prstGeom prst="roundRect">
              <a:avLst>
                <a:gd name="adj" fmla="val 6291"/>
              </a:avLst>
            </a:prstGeom>
            <a:ln w="9525" cap="flat" cmpd="sng" algn="ctr">
              <a:solidFill>
                <a:schemeClr val="dk1">
                  <a:lumMod val="40000"/>
                  <a:lumOff val="60000"/>
                  <a:alpha val="50000"/>
                </a:schemeClr>
              </a:solidFill>
              <a:prstDash val="solid"/>
              <a:round/>
              <a:headEnd type="none" w="med" len="med"/>
              <a:tailEnd type="none" w="med" len="med"/>
            </a:ln>
          </p:spPr>
        </p:pic>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OpenAI</a:t>
            </a:r>
            <a:endParaRPr lang="en-US" altLang="zh-CN"/>
          </a:p>
          <a:p>
            <a:pPr lvl="2" algn="l">
              <a:lnSpc>
                <a:spcPct val="150000"/>
              </a:lnSpc>
              <a:buSzTx/>
            </a:pPr>
            <a:r>
              <a:rPr lang="zh-CN" altLang="en-US"/>
              <a:t>模型与技术</a:t>
            </a:r>
            <a:br>
              <a:rPr lang="zh-CN" altLang="en-US"/>
            </a:br>
            <a:r>
              <a:rPr lang="en-US" altLang="zh-CN" sz="1600"/>
              <a:t>OpenAI</a:t>
            </a:r>
            <a:r>
              <a:rPr lang="zh-CN" altLang="en-US" sz="1600"/>
              <a:t>平台提供了多个强大的</a:t>
            </a:r>
            <a:r>
              <a:rPr lang="en-US" altLang="zh-CN" sz="1600"/>
              <a:t>AI</a:t>
            </a:r>
            <a:r>
              <a:rPr lang="zh-CN" altLang="en-US" sz="1600"/>
              <a:t>模型，涵盖了各种任务和应用场景：</a:t>
            </a:r>
            <a:endParaRPr lang="zh-CN" altLang="en-US" sz="1600"/>
          </a:p>
          <a:p>
            <a:pPr marL="1314450" lvl="3" indent="-171450" algn="l">
              <a:lnSpc>
                <a:spcPct val="150000"/>
              </a:lnSpc>
              <a:buSzTx/>
              <a:buFont typeface="ZapfDingbatsITC" charset="0"/>
              <a:buChar char="❁"/>
            </a:pPr>
            <a:r>
              <a:rPr lang="en-US" altLang="zh-CN"/>
              <a:t>GPT</a:t>
            </a:r>
            <a:r>
              <a:rPr lang="zh-CN" altLang="en-US"/>
              <a:t>系列（包括</a:t>
            </a:r>
            <a:r>
              <a:rPr lang="en-US" altLang="zh-CN"/>
              <a:t>GPT-3</a:t>
            </a:r>
            <a:r>
              <a:rPr lang="zh-CN" altLang="en-US"/>
              <a:t>和</a:t>
            </a:r>
            <a:r>
              <a:rPr lang="en-US" altLang="zh-CN"/>
              <a:t>GPT-4</a:t>
            </a:r>
            <a:r>
              <a:rPr lang="zh-CN" altLang="en-US"/>
              <a:t>）：这是一个基于变换器（</a:t>
            </a:r>
            <a:r>
              <a:rPr lang="en-US" altLang="zh-CN"/>
              <a:t>Transformer</a:t>
            </a:r>
            <a:r>
              <a:rPr lang="zh-CN" altLang="en-US"/>
              <a:t>）架构的大型语言模型，能够理解和生成自然语言文本。</a:t>
            </a:r>
            <a:r>
              <a:rPr lang="en-US" altLang="zh-CN"/>
              <a:t>GPT</a:t>
            </a:r>
            <a:r>
              <a:rPr lang="zh-CN" altLang="en-US"/>
              <a:t>模型在多个领域（如对话生成、文本总结、情感分析等）具有强大的表现力。</a:t>
            </a:r>
            <a:endParaRPr lang="en-US" altLang="zh-CN"/>
          </a:p>
          <a:p>
            <a:pPr marL="1314450" lvl="3" indent="-171450" algn="l">
              <a:lnSpc>
                <a:spcPct val="150000"/>
              </a:lnSpc>
              <a:buSzTx/>
              <a:buFont typeface="ZapfDingbatsITC" charset="0"/>
              <a:buChar char="❁"/>
            </a:pPr>
            <a:r>
              <a:rPr lang="en-US" altLang="zh-CN"/>
              <a:t>DALL·E</a:t>
            </a:r>
            <a:r>
              <a:rPr lang="zh-CN" altLang="en-US"/>
              <a:t>：专注于图像生成的模型，可以根据文本描述生成高质量的图像。例如，用户只需要输入描述如</a:t>
            </a:r>
            <a:r>
              <a:rPr lang="en-US" altLang="zh-CN"/>
              <a:t>“</a:t>
            </a:r>
            <a:r>
              <a:rPr lang="zh-CN" altLang="en-US"/>
              <a:t>一个戴着太阳镜的海滩上的猫</a:t>
            </a:r>
            <a:r>
              <a:rPr lang="en-US" altLang="zh-CN"/>
              <a:t>”</a:t>
            </a:r>
            <a:r>
              <a:rPr lang="zh-CN" altLang="en-US"/>
              <a:t>，</a:t>
            </a:r>
            <a:r>
              <a:rPr lang="en-US" altLang="zh-CN"/>
              <a:t>DALL·E</a:t>
            </a:r>
            <a:r>
              <a:rPr lang="zh-CN" altLang="en-US"/>
              <a:t>就能根据描述生成相应的图像。</a:t>
            </a:r>
            <a:endParaRPr lang="en-US" altLang="zh-CN"/>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grpSp>
        <p:nvGrpSpPr>
          <p:cNvPr id="8" name="组合 7"/>
          <p:cNvGrpSpPr/>
          <p:nvPr>
            <p:custDataLst>
              <p:tags r:id="rId2"/>
            </p:custDataLst>
          </p:nvPr>
        </p:nvGrpSpPr>
        <p:grpSpPr>
          <a:xfrm rot="0">
            <a:off x="5679114" y="979089"/>
            <a:ext cx="2011927" cy="1654249"/>
            <a:chOff x="2198" y="3614"/>
            <a:chExt cx="14826" cy="12187"/>
          </a:xfrm>
        </p:grpSpPr>
        <p:sp>
          <p:nvSpPr>
            <p:cNvPr id="9" name="任意多边形 14"/>
            <p:cNvSpPr/>
            <p:nvPr>
              <p:custDataLst>
                <p:tags r:id="rId3"/>
              </p:custDataLst>
            </p:nvPr>
          </p:nvSpPr>
          <p:spPr>
            <a:xfrm flipH="1" flipV="1">
              <a:off x="6718" y="7073"/>
              <a:ext cx="10307" cy="8728"/>
            </a:xfrm>
            <a:custGeom>
              <a:avLst/>
              <a:gdLst>
                <a:gd name="connsiteX0" fmla="*/ 1 w 570"/>
                <a:gd name="connsiteY0" fmla="*/ 476 h 476"/>
                <a:gd name="connsiteX1" fmla="*/ 0 w 570"/>
                <a:gd name="connsiteY1" fmla="*/ 0 h 476"/>
                <a:gd name="connsiteX2" fmla="*/ 570 w 570"/>
                <a:gd name="connsiteY2" fmla="*/ 476 h 476"/>
                <a:gd name="connsiteX3" fmla="*/ 1 w 570"/>
                <a:gd name="connsiteY3" fmla="*/ 476 h 476"/>
              </a:gdLst>
              <a:ahLst/>
              <a:cxnLst>
                <a:cxn ang="0">
                  <a:pos x="connsiteX0" y="connsiteY0"/>
                </a:cxn>
                <a:cxn ang="0">
                  <a:pos x="connsiteX1" y="connsiteY1"/>
                </a:cxn>
                <a:cxn ang="0">
                  <a:pos x="connsiteX2" y="connsiteY2"/>
                </a:cxn>
                <a:cxn ang="0">
                  <a:pos x="connsiteX3" y="connsiteY3"/>
                </a:cxn>
              </a:cxnLst>
              <a:rect l="l" t="t" r="r" b="b"/>
              <a:pathLst>
                <a:path w="5370" h="4547">
                  <a:moveTo>
                    <a:pt x="579" y="0"/>
                  </a:moveTo>
                  <a:lnTo>
                    <a:pt x="1030" y="362"/>
                  </a:lnTo>
                  <a:lnTo>
                    <a:pt x="5026" y="362"/>
                  </a:lnTo>
                  <a:cubicBezTo>
                    <a:pt x="5185" y="362"/>
                    <a:pt x="5317" y="471"/>
                    <a:pt x="5354" y="618"/>
                  </a:cubicBezTo>
                  <a:lnTo>
                    <a:pt x="5355" y="624"/>
                  </a:lnTo>
                  <a:lnTo>
                    <a:pt x="5359" y="638"/>
                  </a:lnTo>
                  <a:cubicBezTo>
                    <a:pt x="5366" y="666"/>
                    <a:pt x="5370" y="695"/>
                    <a:pt x="5370" y="726"/>
                  </a:cubicBezTo>
                  <a:lnTo>
                    <a:pt x="5370" y="4198"/>
                  </a:lnTo>
                  <a:cubicBezTo>
                    <a:pt x="5370" y="4391"/>
                    <a:pt x="5214" y="4547"/>
                    <a:pt x="5021" y="4547"/>
                  </a:cubicBezTo>
                  <a:lnTo>
                    <a:pt x="349" y="4547"/>
                  </a:lnTo>
                  <a:cubicBezTo>
                    <a:pt x="258" y="4547"/>
                    <a:pt x="176" y="4513"/>
                    <a:pt x="114" y="4456"/>
                  </a:cubicBezTo>
                  <a:lnTo>
                    <a:pt x="114" y="4456"/>
                  </a:lnTo>
                  <a:lnTo>
                    <a:pt x="111" y="4453"/>
                  </a:lnTo>
                  <a:cubicBezTo>
                    <a:pt x="43" y="4392"/>
                    <a:pt x="0" y="4302"/>
                    <a:pt x="0" y="4203"/>
                  </a:cubicBezTo>
                  <a:lnTo>
                    <a:pt x="0" y="4198"/>
                  </a:lnTo>
                  <a:lnTo>
                    <a:pt x="0" y="726"/>
                  </a:lnTo>
                  <a:lnTo>
                    <a:pt x="0" y="700"/>
                  </a:lnTo>
                  <a:cubicBezTo>
                    <a:pt x="0" y="513"/>
                    <a:pt x="151" y="362"/>
                    <a:pt x="338" y="362"/>
                  </a:cubicBezTo>
                  <a:lnTo>
                    <a:pt x="580" y="362"/>
                  </a:lnTo>
                  <a:lnTo>
                    <a:pt x="579" y="0"/>
                  </a:lnTo>
                  <a:close/>
                </a:path>
              </a:pathLst>
            </a:custGeom>
            <a:gradFill>
              <a:gsLst>
                <a:gs pos="80000">
                  <a:schemeClr val="accent1">
                    <a:alpha val="60000"/>
                  </a:schemeClr>
                </a:gs>
                <a:gs pos="0">
                  <a:schemeClr val="accent1">
                    <a:lumMod val="60000"/>
                    <a:lumOff val="40000"/>
                    <a:alpha val="40000"/>
                  </a:schemeClr>
                </a:gs>
              </a:gsLst>
              <a:path path="circle">
                <a:fillToRect l="100000" t="100000"/>
              </a:path>
              <a:tileRect r="-100000" b="-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11" name="任意多边形 15"/>
            <p:cNvSpPr/>
            <p:nvPr>
              <p:custDataLst>
                <p:tags r:id="rId4"/>
              </p:custDataLst>
            </p:nvPr>
          </p:nvSpPr>
          <p:spPr>
            <a:xfrm>
              <a:off x="2198" y="3614"/>
              <a:ext cx="14043" cy="11618"/>
            </a:xfrm>
            <a:custGeom>
              <a:avLst/>
              <a:gdLst>
                <a:gd name="adj" fmla="val 869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7317" h="6052">
                  <a:moveTo>
                    <a:pt x="489" y="0"/>
                  </a:moveTo>
                  <a:lnTo>
                    <a:pt x="6828" y="0"/>
                  </a:lnTo>
                  <a:cubicBezTo>
                    <a:pt x="7098" y="0"/>
                    <a:pt x="7317" y="219"/>
                    <a:pt x="7317" y="489"/>
                  </a:cubicBezTo>
                  <a:lnTo>
                    <a:pt x="7317" y="5134"/>
                  </a:lnTo>
                  <a:cubicBezTo>
                    <a:pt x="7317" y="5404"/>
                    <a:pt x="7098" y="5623"/>
                    <a:pt x="6828" y="5623"/>
                  </a:cubicBezTo>
                  <a:lnTo>
                    <a:pt x="1234" y="5623"/>
                  </a:lnTo>
                  <a:lnTo>
                    <a:pt x="699" y="6052"/>
                  </a:lnTo>
                  <a:lnTo>
                    <a:pt x="700" y="5623"/>
                  </a:lnTo>
                  <a:lnTo>
                    <a:pt x="489" y="5623"/>
                  </a:lnTo>
                  <a:cubicBezTo>
                    <a:pt x="219" y="5623"/>
                    <a:pt x="0" y="5404"/>
                    <a:pt x="0" y="5134"/>
                  </a:cubicBezTo>
                  <a:lnTo>
                    <a:pt x="0" y="489"/>
                  </a:lnTo>
                  <a:cubicBezTo>
                    <a:pt x="0" y="219"/>
                    <a:pt x="219" y="0"/>
                    <a:pt x="489" y="0"/>
                  </a:cubicBezTo>
                  <a:close/>
                </a:path>
              </a:pathLst>
            </a:custGeom>
            <a:gradFill>
              <a:gsLst>
                <a:gs pos="65000">
                  <a:schemeClr val="accent1"/>
                </a:gs>
                <a:gs pos="2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pic>
          <p:nvPicPr>
            <p:cNvPr id="12" name="图片 11" descr="E:/设计素材图片2/leo-bayard-HuFL67UtXqU-unsplash.jpgleo-bayard-HuFL67UtXqU-unsplash"/>
            <p:cNvPicPr>
              <a:picLocks noChangeAspect="1"/>
            </p:cNvPicPr>
            <p:nvPr>
              <p:custDataLst>
                <p:tags r:id="rId5"/>
              </p:custDataLst>
            </p:nvPr>
          </p:nvPicPr>
          <p:blipFill rotWithShape="1">
            <a:blip r:embed="rId6" cstate="email"/>
            <a:srcRect l="5325" t="-4" r="5325" b="-4"/>
            <a:stretch>
              <a:fillRect/>
            </a:stretch>
          </p:blipFill>
          <p:spPr>
            <a:xfrm>
              <a:off x="2601" y="4052"/>
              <a:ext cx="13170" cy="9895"/>
            </a:xfrm>
            <a:prstGeom prst="roundRect">
              <a:avLst>
                <a:gd name="adj" fmla="val 6291"/>
              </a:avLst>
            </a:prstGeom>
            <a:ln w="9525" cap="flat" cmpd="sng" algn="ctr">
              <a:solidFill>
                <a:schemeClr val="dk1">
                  <a:lumMod val="40000"/>
                  <a:lumOff val="60000"/>
                  <a:alpha val="50000"/>
                </a:schemeClr>
              </a:solidFill>
              <a:prstDash val="solid"/>
              <a:round/>
              <a:headEnd type="none" w="med" len="med"/>
              <a:tailEnd type="none" w="med" len="med"/>
            </a:ln>
          </p:spPr>
        </p:pic>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OpenAI</a:t>
            </a:r>
            <a:endParaRPr lang="en-US" altLang="zh-CN"/>
          </a:p>
          <a:p>
            <a:pPr lvl="2" algn="l">
              <a:lnSpc>
                <a:spcPct val="150000"/>
              </a:lnSpc>
              <a:buSzTx/>
            </a:pPr>
            <a:r>
              <a:rPr lang="zh-CN" altLang="en-US"/>
              <a:t>模型与技术</a:t>
            </a:r>
            <a:br>
              <a:rPr lang="zh-CN" altLang="en-US"/>
            </a:br>
            <a:r>
              <a:rPr lang="en-US" altLang="zh-CN" sz="1600"/>
              <a:t>OpenAI</a:t>
            </a:r>
            <a:r>
              <a:rPr lang="zh-CN" altLang="en-US" sz="1600"/>
              <a:t>平台提供了多个强大的</a:t>
            </a:r>
            <a:r>
              <a:rPr lang="en-US" altLang="zh-CN" sz="1600"/>
              <a:t>AI</a:t>
            </a:r>
            <a:r>
              <a:rPr lang="zh-CN" altLang="en-US" sz="1600"/>
              <a:t>模型，涵盖了各种任务和应用场景：</a:t>
            </a:r>
            <a:endParaRPr lang="zh-CN" altLang="en-US"/>
          </a:p>
          <a:p>
            <a:pPr marL="1314450" lvl="3" indent="-171450" algn="l">
              <a:lnSpc>
                <a:spcPct val="150000"/>
              </a:lnSpc>
              <a:buSzTx/>
              <a:buFont typeface="ZapfDingbatsITC" charset="0"/>
              <a:buChar char="❁"/>
            </a:pPr>
            <a:r>
              <a:rPr lang="en-US" altLang="zh-CN"/>
              <a:t>Codex</a:t>
            </a:r>
            <a:r>
              <a:rPr lang="zh-CN" altLang="en-US"/>
              <a:t>：这是一个生成代码的</a:t>
            </a:r>
            <a:r>
              <a:rPr lang="en-US" altLang="zh-CN"/>
              <a:t>AI</a:t>
            </a:r>
            <a:r>
              <a:rPr lang="zh-CN" altLang="en-US"/>
              <a:t>模型，能够根据自然语言指令生成编程代码。它是</a:t>
            </a:r>
            <a:r>
              <a:rPr lang="en-US" altLang="zh-CN"/>
              <a:t>GitHub Copilot</a:t>
            </a:r>
            <a:r>
              <a:rPr lang="zh-CN" altLang="en-US"/>
              <a:t>的核心技术，使开发者能够在编程过程中更高效地获得代码建议和自动完成。</a:t>
            </a:r>
            <a:endParaRPr lang="en-US" altLang="zh-CN"/>
          </a:p>
          <a:p>
            <a:pPr marL="1314450" lvl="3" indent="-171450" algn="l">
              <a:lnSpc>
                <a:spcPct val="150000"/>
              </a:lnSpc>
              <a:buSzTx/>
              <a:buFont typeface="ZapfDingbatsITC" charset="0"/>
              <a:buChar char="❁"/>
            </a:pPr>
            <a:r>
              <a:rPr lang="en-US" altLang="zh-CN"/>
              <a:t>CLIP</a:t>
            </a:r>
            <a:r>
              <a:rPr lang="zh-CN" altLang="en-US"/>
              <a:t>（</a:t>
            </a:r>
            <a:r>
              <a:rPr lang="en-US" altLang="zh-CN"/>
              <a:t>Contrastive Language-Image Pre-training</a:t>
            </a:r>
            <a:r>
              <a:rPr lang="zh-CN" altLang="en-US"/>
              <a:t>）：一个多模态模型，用于将文本和图像进行联合学习，能理解和关联图像与描述文本之间的关系，广泛应用于图像分类和搜索。</a:t>
            </a:r>
            <a:endParaRPr lang="en-US" altLang="zh-CN"/>
          </a:p>
          <a:p>
            <a:pPr marL="1314450" lvl="3" indent="-171450" algn="l">
              <a:lnSpc>
                <a:spcPct val="150000"/>
              </a:lnSpc>
              <a:buSzTx/>
              <a:buFont typeface="ZapfDingbatsITC" charset="0"/>
              <a:buChar char="❁"/>
            </a:pPr>
            <a:r>
              <a:rPr lang="en-US" altLang="zh-CN"/>
              <a:t>Whisper</a:t>
            </a:r>
            <a:r>
              <a:rPr lang="zh-CN" altLang="en-US"/>
              <a:t>：一个强大的语音识别模型，能够识别并转录语音到文本，支持多种语言，精度较高。</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grpSp>
        <p:nvGrpSpPr>
          <p:cNvPr id="6" name="组合 5"/>
          <p:cNvGrpSpPr/>
          <p:nvPr>
            <p:custDataLst>
              <p:tags r:id="rId2"/>
            </p:custDataLst>
          </p:nvPr>
        </p:nvGrpSpPr>
        <p:grpSpPr>
          <a:xfrm rot="0">
            <a:off x="5679114" y="979089"/>
            <a:ext cx="2011927" cy="1654249"/>
            <a:chOff x="2198" y="3614"/>
            <a:chExt cx="14826" cy="12187"/>
          </a:xfrm>
        </p:grpSpPr>
        <p:sp>
          <p:nvSpPr>
            <p:cNvPr id="7" name="任意多边形 14"/>
            <p:cNvSpPr/>
            <p:nvPr>
              <p:custDataLst>
                <p:tags r:id="rId3"/>
              </p:custDataLst>
            </p:nvPr>
          </p:nvSpPr>
          <p:spPr>
            <a:xfrm flipH="1" flipV="1">
              <a:off x="6718" y="7073"/>
              <a:ext cx="10307" cy="8728"/>
            </a:xfrm>
            <a:custGeom>
              <a:avLst/>
              <a:gdLst>
                <a:gd name="connsiteX0" fmla="*/ 1 w 570"/>
                <a:gd name="connsiteY0" fmla="*/ 476 h 476"/>
                <a:gd name="connsiteX1" fmla="*/ 0 w 570"/>
                <a:gd name="connsiteY1" fmla="*/ 0 h 476"/>
                <a:gd name="connsiteX2" fmla="*/ 570 w 570"/>
                <a:gd name="connsiteY2" fmla="*/ 476 h 476"/>
                <a:gd name="connsiteX3" fmla="*/ 1 w 570"/>
                <a:gd name="connsiteY3" fmla="*/ 476 h 476"/>
              </a:gdLst>
              <a:ahLst/>
              <a:cxnLst>
                <a:cxn ang="0">
                  <a:pos x="connsiteX0" y="connsiteY0"/>
                </a:cxn>
                <a:cxn ang="0">
                  <a:pos x="connsiteX1" y="connsiteY1"/>
                </a:cxn>
                <a:cxn ang="0">
                  <a:pos x="connsiteX2" y="connsiteY2"/>
                </a:cxn>
                <a:cxn ang="0">
                  <a:pos x="connsiteX3" y="connsiteY3"/>
                </a:cxn>
              </a:cxnLst>
              <a:rect l="l" t="t" r="r" b="b"/>
              <a:pathLst>
                <a:path w="5370" h="4547">
                  <a:moveTo>
                    <a:pt x="579" y="0"/>
                  </a:moveTo>
                  <a:lnTo>
                    <a:pt x="1030" y="362"/>
                  </a:lnTo>
                  <a:lnTo>
                    <a:pt x="5026" y="362"/>
                  </a:lnTo>
                  <a:cubicBezTo>
                    <a:pt x="5185" y="362"/>
                    <a:pt x="5317" y="471"/>
                    <a:pt x="5354" y="618"/>
                  </a:cubicBezTo>
                  <a:lnTo>
                    <a:pt x="5355" y="624"/>
                  </a:lnTo>
                  <a:lnTo>
                    <a:pt x="5359" y="638"/>
                  </a:lnTo>
                  <a:cubicBezTo>
                    <a:pt x="5366" y="666"/>
                    <a:pt x="5370" y="695"/>
                    <a:pt x="5370" y="726"/>
                  </a:cubicBezTo>
                  <a:lnTo>
                    <a:pt x="5370" y="4198"/>
                  </a:lnTo>
                  <a:cubicBezTo>
                    <a:pt x="5370" y="4391"/>
                    <a:pt x="5214" y="4547"/>
                    <a:pt x="5021" y="4547"/>
                  </a:cubicBezTo>
                  <a:lnTo>
                    <a:pt x="349" y="4547"/>
                  </a:lnTo>
                  <a:cubicBezTo>
                    <a:pt x="258" y="4547"/>
                    <a:pt x="176" y="4513"/>
                    <a:pt x="114" y="4456"/>
                  </a:cubicBezTo>
                  <a:lnTo>
                    <a:pt x="114" y="4456"/>
                  </a:lnTo>
                  <a:lnTo>
                    <a:pt x="111" y="4453"/>
                  </a:lnTo>
                  <a:cubicBezTo>
                    <a:pt x="43" y="4392"/>
                    <a:pt x="0" y="4302"/>
                    <a:pt x="0" y="4203"/>
                  </a:cubicBezTo>
                  <a:lnTo>
                    <a:pt x="0" y="4198"/>
                  </a:lnTo>
                  <a:lnTo>
                    <a:pt x="0" y="726"/>
                  </a:lnTo>
                  <a:lnTo>
                    <a:pt x="0" y="700"/>
                  </a:lnTo>
                  <a:cubicBezTo>
                    <a:pt x="0" y="513"/>
                    <a:pt x="151" y="362"/>
                    <a:pt x="338" y="362"/>
                  </a:cubicBezTo>
                  <a:lnTo>
                    <a:pt x="580" y="362"/>
                  </a:lnTo>
                  <a:lnTo>
                    <a:pt x="579" y="0"/>
                  </a:lnTo>
                  <a:close/>
                </a:path>
              </a:pathLst>
            </a:custGeom>
            <a:gradFill>
              <a:gsLst>
                <a:gs pos="80000">
                  <a:schemeClr val="accent1">
                    <a:alpha val="60000"/>
                  </a:schemeClr>
                </a:gs>
                <a:gs pos="0">
                  <a:schemeClr val="accent1">
                    <a:lumMod val="60000"/>
                    <a:lumOff val="40000"/>
                    <a:alpha val="40000"/>
                  </a:schemeClr>
                </a:gs>
              </a:gsLst>
              <a:path path="circle">
                <a:fillToRect l="100000" t="100000"/>
              </a:path>
              <a:tileRect r="-100000" b="-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8" name="任意多边形 15"/>
            <p:cNvSpPr/>
            <p:nvPr>
              <p:custDataLst>
                <p:tags r:id="rId4"/>
              </p:custDataLst>
            </p:nvPr>
          </p:nvSpPr>
          <p:spPr>
            <a:xfrm>
              <a:off x="2198" y="3614"/>
              <a:ext cx="14043" cy="11618"/>
            </a:xfrm>
            <a:custGeom>
              <a:avLst/>
              <a:gdLst>
                <a:gd name="adj" fmla="val 869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7317" h="6052">
                  <a:moveTo>
                    <a:pt x="489" y="0"/>
                  </a:moveTo>
                  <a:lnTo>
                    <a:pt x="6828" y="0"/>
                  </a:lnTo>
                  <a:cubicBezTo>
                    <a:pt x="7098" y="0"/>
                    <a:pt x="7317" y="219"/>
                    <a:pt x="7317" y="489"/>
                  </a:cubicBezTo>
                  <a:lnTo>
                    <a:pt x="7317" y="5134"/>
                  </a:lnTo>
                  <a:cubicBezTo>
                    <a:pt x="7317" y="5404"/>
                    <a:pt x="7098" y="5623"/>
                    <a:pt x="6828" y="5623"/>
                  </a:cubicBezTo>
                  <a:lnTo>
                    <a:pt x="1234" y="5623"/>
                  </a:lnTo>
                  <a:lnTo>
                    <a:pt x="699" y="6052"/>
                  </a:lnTo>
                  <a:lnTo>
                    <a:pt x="700" y="5623"/>
                  </a:lnTo>
                  <a:lnTo>
                    <a:pt x="489" y="5623"/>
                  </a:lnTo>
                  <a:cubicBezTo>
                    <a:pt x="219" y="5623"/>
                    <a:pt x="0" y="5404"/>
                    <a:pt x="0" y="5134"/>
                  </a:cubicBezTo>
                  <a:lnTo>
                    <a:pt x="0" y="489"/>
                  </a:lnTo>
                  <a:cubicBezTo>
                    <a:pt x="0" y="219"/>
                    <a:pt x="219" y="0"/>
                    <a:pt x="489" y="0"/>
                  </a:cubicBezTo>
                  <a:close/>
                </a:path>
              </a:pathLst>
            </a:custGeom>
            <a:gradFill>
              <a:gsLst>
                <a:gs pos="65000">
                  <a:schemeClr val="accent1"/>
                </a:gs>
                <a:gs pos="2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pic>
          <p:nvPicPr>
            <p:cNvPr id="9" name="图片 8" descr="E:/设计素材图片2/leo-bayard-HuFL67UtXqU-unsplash.jpgleo-bayard-HuFL67UtXqU-unsplash"/>
            <p:cNvPicPr>
              <a:picLocks noChangeAspect="1"/>
            </p:cNvPicPr>
            <p:nvPr>
              <p:custDataLst>
                <p:tags r:id="rId5"/>
              </p:custDataLst>
            </p:nvPr>
          </p:nvPicPr>
          <p:blipFill rotWithShape="1">
            <a:blip r:embed="rId6" cstate="email"/>
            <a:srcRect l="5325" t="-4" r="5325" b="-4"/>
            <a:stretch>
              <a:fillRect/>
            </a:stretch>
          </p:blipFill>
          <p:spPr>
            <a:xfrm>
              <a:off x="2601" y="4052"/>
              <a:ext cx="13170" cy="9895"/>
            </a:xfrm>
            <a:prstGeom prst="roundRect">
              <a:avLst>
                <a:gd name="adj" fmla="val 6291"/>
              </a:avLst>
            </a:prstGeom>
            <a:ln w="9525" cap="flat" cmpd="sng" algn="ctr">
              <a:solidFill>
                <a:schemeClr val="dk1">
                  <a:lumMod val="40000"/>
                  <a:lumOff val="60000"/>
                  <a:alpha val="50000"/>
                </a:schemeClr>
              </a:solidFill>
              <a:prstDash val="solid"/>
              <a:round/>
              <a:headEnd type="none" w="med" len="med"/>
              <a:tailEnd type="none" w="med" len="med"/>
            </a:ln>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dirty="0"/>
              <a:t>泛科技行业</a:t>
            </a:r>
            <a:endParaRPr lang="zh-CN" altLang="en-US"/>
          </a:p>
          <a:p>
            <a:pPr lvl="1">
              <a:lnSpc>
                <a:spcPct val="150000"/>
              </a:lnSpc>
            </a:pPr>
            <a:r>
              <a:rPr lang="zh-CN" altLang="en-US"/>
              <a:t>语音识别与合成</a:t>
            </a:r>
            <a:endParaRPr lang="zh-CN" altLang="en-US"/>
          </a:p>
          <a:p>
            <a:pPr lvl="2" algn="l">
              <a:lnSpc>
                <a:spcPct val="150000"/>
              </a:lnSpc>
              <a:buSzTx/>
            </a:pPr>
            <a:r>
              <a:rPr lang="zh-CN" altLang="en-US"/>
              <a:t>大模型在语音识别与合成中的应用也极为广泛，改变了人们与机器的互动方式。通过深度学习模型，像</a:t>
            </a:r>
            <a:r>
              <a:rPr lang="en-US" altLang="zh-CN"/>
              <a:t>Google Assistant</a:t>
            </a:r>
            <a:r>
              <a:rPr lang="zh-CN" altLang="en-US"/>
              <a:t>、</a:t>
            </a:r>
            <a:r>
              <a:rPr lang="en-US" altLang="zh-CN"/>
              <a:t>Apple Siri</a:t>
            </a:r>
            <a:r>
              <a:rPr lang="zh-CN" altLang="en-US"/>
              <a:t>这样的语音助手可以精准理解用户指令，并通过自然的语音合成与用户进行对话。此外，自动化客服系统的语音识别技术已经能够有效处理大量客户咨询，减少人工干预，提高效率。</a:t>
            </a:r>
            <a:endParaRPr lang="zh-CN" altLang="en-US" sz="2100" dirty="0"/>
          </a:p>
          <a:p>
            <a:pPr lvl="1"/>
            <a:endParaRPr lang="zh-CN" altLang="en-US" sz="2100" dirty="0"/>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grpSp>
        <p:nvGrpSpPr>
          <p:cNvPr id="11" name="组合 10"/>
          <p:cNvGrpSpPr/>
          <p:nvPr>
            <p:custDataLst>
              <p:tags r:id="rId2"/>
            </p:custDataLst>
          </p:nvPr>
        </p:nvGrpSpPr>
        <p:grpSpPr>
          <a:xfrm rot="0">
            <a:off x="5584893" y="4210050"/>
            <a:ext cx="2011336" cy="2360670"/>
            <a:chOff x="3518" y="2255"/>
            <a:chExt cx="12616" cy="14813"/>
          </a:xfrm>
        </p:grpSpPr>
        <p:sp>
          <p:nvSpPr>
            <p:cNvPr id="12" name="任意多边形: 形状 9"/>
            <p:cNvSpPr/>
            <p:nvPr>
              <p:custDataLst>
                <p:tags r:id="rId3"/>
              </p:custDataLst>
            </p:nvPr>
          </p:nvSpPr>
          <p:spPr>
            <a:xfrm>
              <a:off x="4930" y="5914"/>
              <a:ext cx="9790" cy="9790"/>
            </a:xfrm>
            <a:custGeom>
              <a:avLst/>
              <a:gdLst/>
              <a:ahLst/>
              <a:cxnLst/>
              <a:rect l="0" t="0" r="0" b="0"/>
              <a:pathLst>
                <a:path w="3619501" h="3619501">
                  <a:moveTo>
                    <a:pt x="1809750" y="3619500"/>
                  </a:moveTo>
                  <a:lnTo>
                    <a:pt x="3619500" y="1809750"/>
                  </a:lnTo>
                  <a:lnTo>
                    <a:pt x="1809750" y="0"/>
                  </a:lnTo>
                  <a:lnTo>
                    <a:pt x="0" y="1809750"/>
                  </a:lnTo>
                  <a:close/>
                </a:path>
              </a:pathLst>
            </a:custGeom>
            <a:noFill/>
            <a:ln w="1016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descr="E:/设计素材图片2/ryan-klaus-IncXhM8rKSc-unsplash.jpgryan-klaus-IncXhM8rKSc-unsplash"/>
            <p:cNvPicPr>
              <a:picLocks noChangeAspect="1"/>
            </p:cNvPicPr>
            <p:nvPr>
              <p:custDataLst>
                <p:tags r:id="rId4"/>
              </p:custDataLst>
            </p:nvPr>
          </p:nvPicPr>
          <p:blipFill>
            <a:blip r:embed="rId5" cstate="email"/>
            <a:srcRect l="25769" t="-3" r="25769" b="-3"/>
            <a:stretch>
              <a:fillRect/>
            </a:stretch>
          </p:blipFill>
          <p:spPr>
            <a:xfrm>
              <a:off x="3518" y="2255"/>
              <a:ext cx="12616" cy="12616"/>
            </a:xfrm>
            <a:custGeom>
              <a:avLst/>
              <a:gdLst>
                <a:gd name="connsiteX0" fmla="*/ 1434600 w 2869199"/>
                <a:gd name="connsiteY0" fmla="*/ 0 h 2869199"/>
                <a:gd name="connsiteX1" fmla="*/ 2869199 w 2869199"/>
                <a:gd name="connsiteY1" fmla="*/ 1434600 h 2869199"/>
                <a:gd name="connsiteX2" fmla="*/ 1434600 w 2869199"/>
                <a:gd name="connsiteY2" fmla="*/ 2869199 h 2869199"/>
                <a:gd name="connsiteX3" fmla="*/ 0 w 2869199"/>
                <a:gd name="connsiteY3" fmla="*/ 1434600 h 2869199"/>
              </a:gdLst>
              <a:ahLst/>
              <a:cxnLst>
                <a:cxn ang="0">
                  <a:pos x="connsiteX0" y="connsiteY0"/>
                </a:cxn>
                <a:cxn ang="0">
                  <a:pos x="connsiteX1" y="connsiteY1"/>
                </a:cxn>
                <a:cxn ang="0">
                  <a:pos x="connsiteX2" y="connsiteY2"/>
                </a:cxn>
                <a:cxn ang="0">
                  <a:pos x="connsiteX3" y="connsiteY3"/>
                </a:cxn>
              </a:cxnLst>
              <a:rect l="l" t="t" r="r" b="b"/>
              <a:pathLst>
                <a:path w="2869199" h="2869199">
                  <a:moveTo>
                    <a:pt x="1434600" y="0"/>
                  </a:moveTo>
                  <a:lnTo>
                    <a:pt x="2869199" y="1434600"/>
                  </a:lnTo>
                  <a:lnTo>
                    <a:pt x="1434600" y="2869199"/>
                  </a:lnTo>
                  <a:lnTo>
                    <a:pt x="0" y="1434600"/>
                  </a:lnTo>
                  <a:close/>
                </a:path>
              </a:pathLst>
            </a:custGeom>
            <a:ln w="6350">
              <a:solidFill>
                <a:schemeClr val="tx1">
                  <a:lumMod val="40000"/>
                  <a:lumOff val="60000"/>
                  <a:alpha val="20000"/>
                </a:schemeClr>
              </a:solidFill>
            </a:ln>
          </p:spPr>
        </p:pic>
        <p:sp>
          <p:nvSpPr>
            <p:cNvPr id="14" name="椭圆 13"/>
            <p:cNvSpPr/>
            <p:nvPr>
              <p:custDataLst>
                <p:tags r:id="rId6"/>
              </p:custDataLst>
            </p:nvPr>
          </p:nvSpPr>
          <p:spPr>
            <a:xfrm>
              <a:off x="7431" y="16144"/>
              <a:ext cx="4787" cy="924"/>
            </a:xfrm>
            <a:prstGeom prst="ellipse">
              <a:avLst/>
            </a:prstGeom>
            <a:gradFill>
              <a:gsLst>
                <a:gs pos="0">
                  <a:schemeClr val="accent1">
                    <a:alpha val="28000"/>
                  </a:schemeClr>
                </a:gs>
                <a:gs pos="77000">
                  <a:schemeClr val="accent1">
                    <a:alpha val="0"/>
                  </a:schemeClr>
                </a:gs>
              </a:gsLst>
              <a:path path="shap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OpenAI</a:t>
            </a:r>
            <a:endParaRPr lang="en-US" altLang="zh-CN"/>
          </a:p>
          <a:p>
            <a:pPr lvl="2" algn="l">
              <a:lnSpc>
                <a:spcPct val="150000"/>
              </a:lnSpc>
              <a:buSzTx/>
            </a:pPr>
            <a:r>
              <a:rPr lang="zh-CN" altLang="en-US"/>
              <a:t>开放</a:t>
            </a:r>
            <a:r>
              <a:rPr lang="en-US" altLang="zh-CN"/>
              <a:t>API</a:t>
            </a:r>
            <a:r>
              <a:rPr lang="zh-CN" altLang="en-US"/>
              <a:t>与集成</a:t>
            </a:r>
            <a:br>
              <a:rPr lang="zh-CN" altLang="en-US"/>
            </a:br>
            <a:r>
              <a:rPr lang="en-US" altLang="zh-CN" sz="1600"/>
              <a:t>OpenAI</a:t>
            </a:r>
            <a:r>
              <a:rPr lang="zh-CN" altLang="en-US" sz="1600"/>
              <a:t>平台提供了简便的</a:t>
            </a:r>
            <a:r>
              <a:rPr lang="en-US" altLang="zh-CN" sz="1600"/>
              <a:t>API</a:t>
            </a:r>
            <a:r>
              <a:rPr lang="zh-CN" altLang="en-US" sz="1600"/>
              <a:t>接口，开发者可以将其集成到各种应用中。通过这些</a:t>
            </a:r>
            <a:r>
              <a:rPr lang="en-US" altLang="zh-CN" sz="1600"/>
              <a:t>API</a:t>
            </a:r>
            <a:r>
              <a:rPr lang="zh-CN" altLang="en-US" sz="1600"/>
              <a:t>，用户可以访问</a:t>
            </a:r>
            <a:r>
              <a:rPr lang="en-US" altLang="zh-CN" sz="1600"/>
              <a:t>OpenAI</a:t>
            </a:r>
            <a:r>
              <a:rPr lang="zh-CN" altLang="en-US" sz="1600"/>
              <a:t>的各种模型：</a:t>
            </a:r>
            <a:endParaRPr lang="zh-CN" altLang="en-US" sz="1600"/>
          </a:p>
          <a:p>
            <a:pPr marL="1314450" lvl="3" indent="-171450" algn="l">
              <a:lnSpc>
                <a:spcPct val="150000"/>
              </a:lnSpc>
              <a:buSzTx/>
              <a:buFont typeface="ZapfDingbatsITC" charset="0"/>
              <a:buChar char="❁"/>
            </a:pPr>
            <a:r>
              <a:rPr lang="zh-CN" altLang="en-US"/>
              <a:t>文本生成与对话：利用</a:t>
            </a:r>
            <a:r>
              <a:rPr lang="en-US" altLang="zh-CN"/>
              <a:t>GPT</a:t>
            </a:r>
            <a:r>
              <a:rPr lang="zh-CN" altLang="en-US"/>
              <a:t>模型生成自然、流畅的对话和文本内容。例如，可以通过</a:t>
            </a:r>
            <a:r>
              <a:rPr lang="en-US" altLang="zh-CN"/>
              <a:t>API</a:t>
            </a:r>
            <a:r>
              <a:rPr lang="zh-CN" altLang="en-US"/>
              <a:t>构建智能客服、虚拟助手、内容创作工具等。</a:t>
            </a:r>
            <a:endParaRPr lang="en-US" altLang="zh-CN"/>
          </a:p>
          <a:p>
            <a:pPr marL="1314450" lvl="3" indent="-171450" algn="l">
              <a:lnSpc>
                <a:spcPct val="150000"/>
              </a:lnSpc>
              <a:buSzTx/>
              <a:buFont typeface="ZapfDingbatsITC" charset="0"/>
              <a:buChar char="❁"/>
            </a:pPr>
            <a:r>
              <a:rPr lang="zh-CN" altLang="en-US"/>
              <a:t>代码生成与编程支持：通过</a:t>
            </a:r>
            <a:r>
              <a:rPr lang="en-US" altLang="zh-CN"/>
              <a:t>Codex</a:t>
            </a:r>
            <a:r>
              <a:rPr lang="zh-CN" altLang="en-US"/>
              <a:t>模型，开发者可以将自然语言指令转化为编程代码，从而提高开发效率，特别适用于自动化编程任务、代码补全和修复等。</a:t>
            </a:r>
            <a:endParaRPr lang="en-US" altLang="zh-CN"/>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grpSp>
        <p:nvGrpSpPr>
          <p:cNvPr id="8" name="组合 7"/>
          <p:cNvGrpSpPr/>
          <p:nvPr>
            <p:custDataLst>
              <p:tags r:id="rId2"/>
            </p:custDataLst>
          </p:nvPr>
        </p:nvGrpSpPr>
        <p:grpSpPr>
          <a:xfrm rot="0">
            <a:off x="5679114" y="979089"/>
            <a:ext cx="2011927" cy="1654249"/>
            <a:chOff x="2198" y="3614"/>
            <a:chExt cx="14826" cy="12187"/>
          </a:xfrm>
        </p:grpSpPr>
        <p:sp>
          <p:nvSpPr>
            <p:cNvPr id="9" name="任意多边形 14"/>
            <p:cNvSpPr/>
            <p:nvPr>
              <p:custDataLst>
                <p:tags r:id="rId3"/>
              </p:custDataLst>
            </p:nvPr>
          </p:nvSpPr>
          <p:spPr>
            <a:xfrm flipH="1" flipV="1">
              <a:off x="6718" y="7073"/>
              <a:ext cx="10307" cy="8728"/>
            </a:xfrm>
            <a:custGeom>
              <a:avLst/>
              <a:gdLst>
                <a:gd name="connsiteX0" fmla="*/ 1 w 570"/>
                <a:gd name="connsiteY0" fmla="*/ 476 h 476"/>
                <a:gd name="connsiteX1" fmla="*/ 0 w 570"/>
                <a:gd name="connsiteY1" fmla="*/ 0 h 476"/>
                <a:gd name="connsiteX2" fmla="*/ 570 w 570"/>
                <a:gd name="connsiteY2" fmla="*/ 476 h 476"/>
                <a:gd name="connsiteX3" fmla="*/ 1 w 570"/>
                <a:gd name="connsiteY3" fmla="*/ 476 h 476"/>
              </a:gdLst>
              <a:ahLst/>
              <a:cxnLst>
                <a:cxn ang="0">
                  <a:pos x="connsiteX0" y="connsiteY0"/>
                </a:cxn>
                <a:cxn ang="0">
                  <a:pos x="connsiteX1" y="connsiteY1"/>
                </a:cxn>
                <a:cxn ang="0">
                  <a:pos x="connsiteX2" y="connsiteY2"/>
                </a:cxn>
                <a:cxn ang="0">
                  <a:pos x="connsiteX3" y="connsiteY3"/>
                </a:cxn>
              </a:cxnLst>
              <a:rect l="l" t="t" r="r" b="b"/>
              <a:pathLst>
                <a:path w="5370" h="4547">
                  <a:moveTo>
                    <a:pt x="579" y="0"/>
                  </a:moveTo>
                  <a:lnTo>
                    <a:pt x="1030" y="362"/>
                  </a:lnTo>
                  <a:lnTo>
                    <a:pt x="5026" y="362"/>
                  </a:lnTo>
                  <a:cubicBezTo>
                    <a:pt x="5185" y="362"/>
                    <a:pt x="5317" y="471"/>
                    <a:pt x="5354" y="618"/>
                  </a:cubicBezTo>
                  <a:lnTo>
                    <a:pt x="5355" y="624"/>
                  </a:lnTo>
                  <a:lnTo>
                    <a:pt x="5359" y="638"/>
                  </a:lnTo>
                  <a:cubicBezTo>
                    <a:pt x="5366" y="666"/>
                    <a:pt x="5370" y="695"/>
                    <a:pt x="5370" y="726"/>
                  </a:cubicBezTo>
                  <a:lnTo>
                    <a:pt x="5370" y="4198"/>
                  </a:lnTo>
                  <a:cubicBezTo>
                    <a:pt x="5370" y="4391"/>
                    <a:pt x="5214" y="4547"/>
                    <a:pt x="5021" y="4547"/>
                  </a:cubicBezTo>
                  <a:lnTo>
                    <a:pt x="349" y="4547"/>
                  </a:lnTo>
                  <a:cubicBezTo>
                    <a:pt x="258" y="4547"/>
                    <a:pt x="176" y="4513"/>
                    <a:pt x="114" y="4456"/>
                  </a:cubicBezTo>
                  <a:lnTo>
                    <a:pt x="114" y="4456"/>
                  </a:lnTo>
                  <a:lnTo>
                    <a:pt x="111" y="4453"/>
                  </a:lnTo>
                  <a:cubicBezTo>
                    <a:pt x="43" y="4392"/>
                    <a:pt x="0" y="4302"/>
                    <a:pt x="0" y="4203"/>
                  </a:cubicBezTo>
                  <a:lnTo>
                    <a:pt x="0" y="4198"/>
                  </a:lnTo>
                  <a:lnTo>
                    <a:pt x="0" y="726"/>
                  </a:lnTo>
                  <a:lnTo>
                    <a:pt x="0" y="700"/>
                  </a:lnTo>
                  <a:cubicBezTo>
                    <a:pt x="0" y="513"/>
                    <a:pt x="151" y="362"/>
                    <a:pt x="338" y="362"/>
                  </a:cubicBezTo>
                  <a:lnTo>
                    <a:pt x="580" y="362"/>
                  </a:lnTo>
                  <a:lnTo>
                    <a:pt x="579" y="0"/>
                  </a:lnTo>
                  <a:close/>
                </a:path>
              </a:pathLst>
            </a:custGeom>
            <a:gradFill>
              <a:gsLst>
                <a:gs pos="80000">
                  <a:schemeClr val="accent1">
                    <a:alpha val="60000"/>
                  </a:schemeClr>
                </a:gs>
                <a:gs pos="0">
                  <a:schemeClr val="accent1">
                    <a:lumMod val="60000"/>
                    <a:lumOff val="40000"/>
                    <a:alpha val="40000"/>
                  </a:schemeClr>
                </a:gs>
              </a:gsLst>
              <a:path path="circle">
                <a:fillToRect l="100000" t="100000"/>
              </a:path>
              <a:tileRect r="-100000" b="-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11" name="任意多边形 15"/>
            <p:cNvSpPr/>
            <p:nvPr>
              <p:custDataLst>
                <p:tags r:id="rId4"/>
              </p:custDataLst>
            </p:nvPr>
          </p:nvSpPr>
          <p:spPr>
            <a:xfrm>
              <a:off x="2198" y="3614"/>
              <a:ext cx="14043" cy="11618"/>
            </a:xfrm>
            <a:custGeom>
              <a:avLst/>
              <a:gdLst>
                <a:gd name="adj" fmla="val 869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7317" h="6052">
                  <a:moveTo>
                    <a:pt x="489" y="0"/>
                  </a:moveTo>
                  <a:lnTo>
                    <a:pt x="6828" y="0"/>
                  </a:lnTo>
                  <a:cubicBezTo>
                    <a:pt x="7098" y="0"/>
                    <a:pt x="7317" y="219"/>
                    <a:pt x="7317" y="489"/>
                  </a:cubicBezTo>
                  <a:lnTo>
                    <a:pt x="7317" y="5134"/>
                  </a:lnTo>
                  <a:cubicBezTo>
                    <a:pt x="7317" y="5404"/>
                    <a:pt x="7098" y="5623"/>
                    <a:pt x="6828" y="5623"/>
                  </a:cubicBezTo>
                  <a:lnTo>
                    <a:pt x="1234" y="5623"/>
                  </a:lnTo>
                  <a:lnTo>
                    <a:pt x="699" y="6052"/>
                  </a:lnTo>
                  <a:lnTo>
                    <a:pt x="700" y="5623"/>
                  </a:lnTo>
                  <a:lnTo>
                    <a:pt x="489" y="5623"/>
                  </a:lnTo>
                  <a:cubicBezTo>
                    <a:pt x="219" y="5623"/>
                    <a:pt x="0" y="5404"/>
                    <a:pt x="0" y="5134"/>
                  </a:cubicBezTo>
                  <a:lnTo>
                    <a:pt x="0" y="489"/>
                  </a:lnTo>
                  <a:cubicBezTo>
                    <a:pt x="0" y="219"/>
                    <a:pt x="219" y="0"/>
                    <a:pt x="489" y="0"/>
                  </a:cubicBezTo>
                  <a:close/>
                </a:path>
              </a:pathLst>
            </a:custGeom>
            <a:gradFill>
              <a:gsLst>
                <a:gs pos="65000">
                  <a:schemeClr val="accent1"/>
                </a:gs>
                <a:gs pos="2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pic>
          <p:nvPicPr>
            <p:cNvPr id="12" name="图片 11" descr="E:/设计素材图片2/leo-bayard-HuFL67UtXqU-unsplash.jpgleo-bayard-HuFL67UtXqU-unsplash"/>
            <p:cNvPicPr>
              <a:picLocks noChangeAspect="1"/>
            </p:cNvPicPr>
            <p:nvPr>
              <p:custDataLst>
                <p:tags r:id="rId5"/>
              </p:custDataLst>
            </p:nvPr>
          </p:nvPicPr>
          <p:blipFill rotWithShape="1">
            <a:blip r:embed="rId6" cstate="email"/>
            <a:srcRect l="5325" t="-4" r="5325" b="-4"/>
            <a:stretch>
              <a:fillRect/>
            </a:stretch>
          </p:blipFill>
          <p:spPr>
            <a:xfrm>
              <a:off x="2601" y="4052"/>
              <a:ext cx="13170" cy="9895"/>
            </a:xfrm>
            <a:prstGeom prst="roundRect">
              <a:avLst>
                <a:gd name="adj" fmla="val 6291"/>
              </a:avLst>
            </a:prstGeom>
            <a:ln w="9525" cap="flat" cmpd="sng" algn="ctr">
              <a:solidFill>
                <a:schemeClr val="dk1">
                  <a:lumMod val="40000"/>
                  <a:lumOff val="60000"/>
                  <a:alpha val="50000"/>
                </a:schemeClr>
              </a:solidFill>
              <a:prstDash val="solid"/>
              <a:round/>
              <a:headEnd type="none" w="med" len="med"/>
              <a:tailEnd type="none" w="med" len="med"/>
            </a:ln>
          </p:spPr>
        </p:pic>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OpenAI</a:t>
            </a:r>
            <a:endParaRPr lang="en-US" altLang="zh-CN"/>
          </a:p>
          <a:p>
            <a:pPr lvl="2" algn="l">
              <a:lnSpc>
                <a:spcPct val="150000"/>
              </a:lnSpc>
              <a:buSzTx/>
            </a:pPr>
            <a:r>
              <a:rPr lang="zh-CN" altLang="en-US"/>
              <a:t>开放</a:t>
            </a:r>
            <a:r>
              <a:rPr lang="en-US" altLang="zh-CN"/>
              <a:t>API</a:t>
            </a:r>
            <a:r>
              <a:rPr lang="zh-CN" altLang="en-US"/>
              <a:t>与集成</a:t>
            </a:r>
            <a:br>
              <a:rPr lang="zh-CN" altLang="en-US"/>
            </a:br>
            <a:r>
              <a:rPr lang="en-US" altLang="zh-CN" sz="1600"/>
              <a:t>OpenAI</a:t>
            </a:r>
            <a:r>
              <a:rPr lang="zh-CN" altLang="en-US" sz="1600"/>
              <a:t>平台提供了简便的</a:t>
            </a:r>
            <a:r>
              <a:rPr lang="en-US" altLang="zh-CN" sz="1600"/>
              <a:t>API</a:t>
            </a:r>
            <a:r>
              <a:rPr lang="zh-CN" altLang="en-US" sz="1600"/>
              <a:t>接口，开发者可以将其集成到各种应用中。通过这些</a:t>
            </a:r>
            <a:r>
              <a:rPr lang="en-US" altLang="zh-CN" sz="1600"/>
              <a:t>API</a:t>
            </a:r>
            <a:r>
              <a:rPr lang="zh-CN" altLang="en-US" sz="1600"/>
              <a:t>，用户可以访问</a:t>
            </a:r>
            <a:r>
              <a:rPr lang="en-US" altLang="zh-CN" sz="1600"/>
              <a:t>OpenAI</a:t>
            </a:r>
            <a:r>
              <a:rPr lang="zh-CN" altLang="en-US" sz="1600"/>
              <a:t>的各种模型：</a:t>
            </a:r>
            <a:endParaRPr lang="zh-CN" altLang="en-US"/>
          </a:p>
          <a:p>
            <a:pPr marL="1314450" lvl="3" indent="-171450" algn="l">
              <a:lnSpc>
                <a:spcPct val="150000"/>
              </a:lnSpc>
              <a:buSzTx/>
              <a:buFont typeface="ZapfDingbatsITC" charset="0"/>
              <a:buChar char="❁"/>
            </a:pPr>
            <a:r>
              <a:rPr lang="zh-CN" altLang="en-US"/>
              <a:t>图像生成：利用</a:t>
            </a:r>
            <a:r>
              <a:rPr lang="en-US" altLang="zh-CN"/>
              <a:t>DALL·E</a:t>
            </a:r>
            <a:r>
              <a:rPr lang="zh-CN" altLang="en-US"/>
              <a:t>模型，根据输入的文本描述生成图像，可以用于创意设计、广告制作等领域。</a:t>
            </a:r>
            <a:endParaRPr lang="en-US" altLang="zh-CN"/>
          </a:p>
          <a:p>
            <a:pPr marL="1314450" lvl="3" indent="-171450" algn="l">
              <a:lnSpc>
                <a:spcPct val="150000"/>
              </a:lnSpc>
              <a:buSzTx/>
              <a:buFont typeface="ZapfDingbatsITC" charset="0"/>
              <a:buChar char="❁"/>
            </a:pPr>
            <a:r>
              <a:rPr lang="zh-CN" altLang="en-US"/>
              <a:t>语音转录：通过</a:t>
            </a:r>
            <a:r>
              <a:rPr lang="en-US" altLang="zh-CN"/>
              <a:t>Whisper</a:t>
            </a:r>
            <a:r>
              <a:rPr lang="zh-CN" altLang="en-US"/>
              <a:t>模型，将音频文件中的语音内容转化为文本，广泛应用于会议记录、语音助手、字幕生成等场景。</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grpSp>
        <p:nvGrpSpPr>
          <p:cNvPr id="8" name="组合 7"/>
          <p:cNvGrpSpPr/>
          <p:nvPr>
            <p:custDataLst>
              <p:tags r:id="rId2"/>
            </p:custDataLst>
          </p:nvPr>
        </p:nvGrpSpPr>
        <p:grpSpPr>
          <a:xfrm rot="0">
            <a:off x="5679114" y="979089"/>
            <a:ext cx="2011927" cy="1654249"/>
            <a:chOff x="2198" y="3614"/>
            <a:chExt cx="14826" cy="12187"/>
          </a:xfrm>
        </p:grpSpPr>
        <p:sp>
          <p:nvSpPr>
            <p:cNvPr id="9" name="任意多边形 14"/>
            <p:cNvSpPr/>
            <p:nvPr>
              <p:custDataLst>
                <p:tags r:id="rId3"/>
              </p:custDataLst>
            </p:nvPr>
          </p:nvSpPr>
          <p:spPr>
            <a:xfrm flipH="1" flipV="1">
              <a:off x="6718" y="7073"/>
              <a:ext cx="10307" cy="8728"/>
            </a:xfrm>
            <a:custGeom>
              <a:avLst/>
              <a:gdLst>
                <a:gd name="connsiteX0" fmla="*/ 1 w 570"/>
                <a:gd name="connsiteY0" fmla="*/ 476 h 476"/>
                <a:gd name="connsiteX1" fmla="*/ 0 w 570"/>
                <a:gd name="connsiteY1" fmla="*/ 0 h 476"/>
                <a:gd name="connsiteX2" fmla="*/ 570 w 570"/>
                <a:gd name="connsiteY2" fmla="*/ 476 h 476"/>
                <a:gd name="connsiteX3" fmla="*/ 1 w 570"/>
                <a:gd name="connsiteY3" fmla="*/ 476 h 476"/>
              </a:gdLst>
              <a:ahLst/>
              <a:cxnLst>
                <a:cxn ang="0">
                  <a:pos x="connsiteX0" y="connsiteY0"/>
                </a:cxn>
                <a:cxn ang="0">
                  <a:pos x="connsiteX1" y="connsiteY1"/>
                </a:cxn>
                <a:cxn ang="0">
                  <a:pos x="connsiteX2" y="connsiteY2"/>
                </a:cxn>
                <a:cxn ang="0">
                  <a:pos x="connsiteX3" y="connsiteY3"/>
                </a:cxn>
              </a:cxnLst>
              <a:rect l="l" t="t" r="r" b="b"/>
              <a:pathLst>
                <a:path w="5370" h="4547">
                  <a:moveTo>
                    <a:pt x="579" y="0"/>
                  </a:moveTo>
                  <a:lnTo>
                    <a:pt x="1030" y="362"/>
                  </a:lnTo>
                  <a:lnTo>
                    <a:pt x="5026" y="362"/>
                  </a:lnTo>
                  <a:cubicBezTo>
                    <a:pt x="5185" y="362"/>
                    <a:pt x="5317" y="471"/>
                    <a:pt x="5354" y="618"/>
                  </a:cubicBezTo>
                  <a:lnTo>
                    <a:pt x="5355" y="624"/>
                  </a:lnTo>
                  <a:lnTo>
                    <a:pt x="5359" y="638"/>
                  </a:lnTo>
                  <a:cubicBezTo>
                    <a:pt x="5366" y="666"/>
                    <a:pt x="5370" y="695"/>
                    <a:pt x="5370" y="726"/>
                  </a:cubicBezTo>
                  <a:lnTo>
                    <a:pt x="5370" y="4198"/>
                  </a:lnTo>
                  <a:cubicBezTo>
                    <a:pt x="5370" y="4391"/>
                    <a:pt x="5214" y="4547"/>
                    <a:pt x="5021" y="4547"/>
                  </a:cubicBezTo>
                  <a:lnTo>
                    <a:pt x="349" y="4547"/>
                  </a:lnTo>
                  <a:cubicBezTo>
                    <a:pt x="258" y="4547"/>
                    <a:pt x="176" y="4513"/>
                    <a:pt x="114" y="4456"/>
                  </a:cubicBezTo>
                  <a:lnTo>
                    <a:pt x="114" y="4456"/>
                  </a:lnTo>
                  <a:lnTo>
                    <a:pt x="111" y="4453"/>
                  </a:lnTo>
                  <a:cubicBezTo>
                    <a:pt x="43" y="4392"/>
                    <a:pt x="0" y="4302"/>
                    <a:pt x="0" y="4203"/>
                  </a:cubicBezTo>
                  <a:lnTo>
                    <a:pt x="0" y="4198"/>
                  </a:lnTo>
                  <a:lnTo>
                    <a:pt x="0" y="726"/>
                  </a:lnTo>
                  <a:lnTo>
                    <a:pt x="0" y="700"/>
                  </a:lnTo>
                  <a:cubicBezTo>
                    <a:pt x="0" y="513"/>
                    <a:pt x="151" y="362"/>
                    <a:pt x="338" y="362"/>
                  </a:cubicBezTo>
                  <a:lnTo>
                    <a:pt x="580" y="362"/>
                  </a:lnTo>
                  <a:lnTo>
                    <a:pt x="579" y="0"/>
                  </a:lnTo>
                  <a:close/>
                </a:path>
              </a:pathLst>
            </a:custGeom>
            <a:gradFill>
              <a:gsLst>
                <a:gs pos="80000">
                  <a:schemeClr val="accent1">
                    <a:alpha val="60000"/>
                  </a:schemeClr>
                </a:gs>
                <a:gs pos="0">
                  <a:schemeClr val="accent1">
                    <a:lumMod val="60000"/>
                    <a:lumOff val="40000"/>
                    <a:alpha val="40000"/>
                  </a:schemeClr>
                </a:gs>
              </a:gsLst>
              <a:path path="circle">
                <a:fillToRect l="100000" t="100000"/>
              </a:path>
              <a:tileRect r="-100000" b="-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11" name="任意多边形 15"/>
            <p:cNvSpPr/>
            <p:nvPr>
              <p:custDataLst>
                <p:tags r:id="rId4"/>
              </p:custDataLst>
            </p:nvPr>
          </p:nvSpPr>
          <p:spPr>
            <a:xfrm>
              <a:off x="2198" y="3614"/>
              <a:ext cx="14043" cy="11618"/>
            </a:xfrm>
            <a:custGeom>
              <a:avLst/>
              <a:gdLst>
                <a:gd name="adj" fmla="val 869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7317" h="6052">
                  <a:moveTo>
                    <a:pt x="489" y="0"/>
                  </a:moveTo>
                  <a:lnTo>
                    <a:pt x="6828" y="0"/>
                  </a:lnTo>
                  <a:cubicBezTo>
                    <a:pt x="7098" y="0"/>
                    <a:pt x="7317" y="219"/>
                    <a:pt x="7317" y="489"/>
                  </a:cubicBezTo>
                  <a:lnTo>
                    <a:pt x="7317" y="5134"/>
                  </a:lnTo>
                  <a:cubicBezTo>
                    <a:pt x="7317" y="5404"/>
                    <a:pt x="7098" y="5623"/>
                    <a:pt x="6828" y="5623"/>
                  </a:cubicBezTo>
                  <a:lnTo>
                    <a:pt x="1234" y="5623"/>
                  </a:lnTo>
                  <a:lnTo>
                    <a:pt x="699" y="6052"/>
                  </a:lnTo>
                  <a:lnTo>
                    <a:pt x="700" y="5623"/>
                  </a:lnTo>
                  <a:lnTo>
                    <a:pt x="489" y="5623"/>
                  </a:lnTo>
                  <a:cubicBezTo>
                    <a:pt x="219" y="5623"/>
                    <a:pt x="0" y="5404"/>
                    <a:pt x="0" y="5134"/>
                  </a:cubicBezTo>
                  <a:lnTo>
                    <a:pt x="0" y="489"/>
                  </a:lnTo>
                  <a:cubicBezTo>
                    <a:pt x="0" y="219"/>
                    <a:pt x="219" y="0"/>
                    <a:pt x="489" y="0"/>
                  </a:cubicBezTo>
                  <a:close/>
                </a:path>
              </a:pathLst>
            </a:custGeom>
            <a:gradFill>
              <a:gsLst>
                <a:gs pos="65000">
                  <a:schemeClr val="accent1"/>
                </a:gs>
                <a:gs pos="2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pic>
          <p:nvPicPr>
            <p:cNvPr id="12" name="图片 11" descr="E:/设计素材图片2/leo-bayard-HuFL67UtXqU-unsplash.jpgleo-bayard-HuFL67UtXqU-unsplash"/>
            <p:cNvPicPr>
              <a:picLocks noChangeAspect="1"/>
            </p:cNvPicPr>
            <p:nvPr>
              <p:custDataLst>
                <p:tags r:id="rId5"/>
              </p:custDataLst>
            </p:nvPr>
          </p:nvPicPr>
          <p:blipFill rotWithShape="1">
            <a:blip r:embed="rId6" cstate="email"/>
            <a:srcRect l="5325" t="-4" r="5325" b="-4"/>
            <a:stretch>
              <a:fillRect/>
            </a:stretch>
          </p:blipFill>
          <p:spPr>
            <a:xfrm>
              <a:off x="2601" y="4052"/>
              <a:ext cx="13170" cy="9895"/>
            </a:xfrm>
            <a:prstGeom prst="roundRect">
              <a:avLst>
                <a:gd name="adj" fmla="val 6291"/>
              </a:avLst>
            </a:prstGeom>
            <a:ln w="9525" cap="flat" cmpd="sng" algn="ctr">
              <a:solidFill>
                <a:schemeClr val="dk1">
                  <a:lumMod val="40000"/>
                  <a:lumOff val="60000"/>
                  <a:alpha val="50000"/>
                </a:schemeClr>
              </a:solidFill>
              <a:prstDash val="solid"/>
              <a:round/>
              <a:headEnd type="none" w="med" len="med"/>
              <a:tailEnd type="none" w="med" len="med"/>
            </a:ln>
          </p:spPr>
        </p:pic>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OpenAI</a:t>
            </a:r>
            <a:endParaRPr lang="en-US" altLang="zh-CN"/>
          </a:p>
          <a:p>
            <a:pPr lvl="2" algn="l">
              <a:lnSpc>
                <a:spcPct val="150000"/>
              </a:lnSpc>
              <a:buSzTx/>
            </a:pPr>
            <a:r>
              <a:rPr lang="zh-CN" altLang="en-US"/>
              <a:t>定制化与训练</a:t>
            </a:r>
            <a:br>
              <a:rPr lang="zh-CN" altLang="en-US"/>
            </a:br>
            <a:r>
              <a:rPr lang="en-US" altLang="zh-CN" sz="1600"/>
              <a:t>OpenAI</a:t>
            </a:r>
            <a:r>
              <a:rPr lang="zh-CN" altLang="en-US" sz="1600"/>
              <a:t>平台允许用户根据自己的需求进行模型定制和微调。通过</a:t>
            </a:r>
            <a:r>
              <a:rPr lang="en-US" altLang="zh-CN" sz="1600"/>
              <a:t>Fine-Tuning</a:t>
            </a:r>
            <a:r>
              <a:rPr lang="zh-CN" altLang="en-US" sz="1600"/>
              <a:t>功能，用户可以在</a:t>
            </a:r>
            <a:r>
              <a:rPr lang="en-US" altLang="zh-CN" sz="1600"/>
              <a:t>OpenAI</a:t>
            </a:r>
            <a:r>
              <a:rPr lang="zh-CN" altLang="en-US" sz="1600"/>
              <a:t>的基础模型上进一步训练，适应特定领域或任务的要求，例如：</a:t>
            </a:r>
            <a:endParaRPr lang="zh-CN" altLang="en-US"/>
          </a:p>
          <a:p>
            <a:pPr marL="1314450" lvl="3" indent="-171450" algn="l">
              <a:lnSpc>
                <a:spcPct val="150000"/>
              </a:lnSpc>
              <a:buSzTx/>
              <a:buFont typeface="ZapfDingbatsITC" charset="0"/>
              <a:buChar char="❁"/>
            </a:pPr>
            <a:r>
              <a:rPr lang="zh-CN" altLang="en-US"/>
              <a:t>特定领域应用：为医疗、法律、金融等行业定制</a:t>
            </a:r>
            <a:r>
              <a:rPr lang="en-US" altLang="zh-CN"/>
              <a:t>AI</a:t>
            </a:r>
            <a:r>
              <a:rPr lang="zh-CN" altLang="en-US"/>
              <a:t>模型，使其能够理解行业专有术语和知识。</a:t>
            </a:r>
            <a:endParaRPr lang="en-US" altLang="zh-CN"/>
          </a:p>
          <a:p>
            <a:pPr marL="1314450" lvl="3" indent="-171450" algn="l">
              <a:lnSpc>
                <a:spcPct val="150000"/>
              </a:lnSpc>
              <a:buSzTx/>
              <a:buFont typeface="ZapfDingbatsITC" charset="0"/>
              <a:buChar char="❁"/>
            </a:pPr>
            <a:r>
              <a:rPr lang="zh-CN" altLang="en-US"/>
              <a:t>自定义对话：训练</a:t>
            </a:r>
            <a:r>
              <a:rPr lang="en-US" altLang="zh-CN"/>
              <a:t>GPT</a:t>
            </a:r>
            <a:r>
              <a:rPr lang="zh-CN" altLang="en-US"/>
              <a:t>模型，让其根据特定的对话风格和语境进行互动，增强与用户的个性化交流。</a:t>
            </a:r>
            <a:endParaRPr lang="en-US" altLang="zh-CN"/>
          </a:p>
          <a:p>
            <a:pPr marL="1314450" lvl="3" indent="-171450" algn="l">
              <a:lnSpc>
                <a:spcPct val="150000"/>
              </a:lnSpc>
              <a:buSzTx/>
              <a:buFont typeface="ZapfDingbatsITC" charset="0"/>
              <a:buChar char="❁"/>
            </a:pPr>
            <a:r>
              <a:rPr lang="zh-CN" altLang="en-US"/>
              <a:t>任务优化：通过</a:t>
            </a:r>
            <a:r>
              <a:rPr lang="en-US" altLang="zh-CN"/>
              <a:t>Fine-Tuning</a:t>
            </a:r>
            <a:r>
              <a:rPr lang="zh-CN" altLang="en-US"/>
              <a:t>使模型在特定任务（如情感分析、情节生成、推荐系统等）中表现更加优秀。</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grpSp>
        <p:nvGrpSpPr>
          <p:cNvPr id="6" name="组合 5"/>
          <p:cNvGrpSpPr/>
          <p:nvPr>
            <p:custDataLst>
              <p:tags r:id="rId2"/>
            </p:custDataLst>
          </p:nvPr>
        </p:nvGrpSpPr>
        <p:grpSpPr>
          <a:xfrm rot="0">
            <a:off x="5679114" y="979089"/>
            <a:ext cx="2011927" cy="1654249"/>
            <a:chOff x="2198" y="3614"/>
            <a:chExt cx="14826" cy="12187"/>
          </a:xfrm>
        </p:grpSpPr>
        <p:sp>
          <p:nvSpPr>
            <p:cNvPr id="7" name="任意多边形 14"/>
            <p:cNvSpPr/>
            <p:nvPr>
              <p:custDataLst>
                <p:tags r:id="rId3"/>
              </p:custDataLst>
            </p:nvPr>
          </p:nvSpPr>
          <p:spPr>
            <a:xfrm flipH="1" flipV="1">
              <a:off x="6718" y="7073"/>
              <a:ext cx="10307" cy="8728"/>
            </a:xfrm>
            <a:custGeom>
              <a:avLst/>
              <a:gdLst>
                <a:gd name="connsiteX0" fmla="*/ 1 w 570"/>
                <a:gd name="connsiteY0" fmla="*/ 476 h 476"/>
                <a:gd name="connsiteX1" fmla="*/ 0 w 570"/>
                <a:gd name="connsiteY1" fmla="*/ 0 h 476"/>
                <a:gd name="connsiteX2" fmla="*/ 570 w 570"/>
                <a:gd name="connsiteY2" fmla="*/ 476 h 476"/>
                <a:gd name="connsiteX3" fmla="*/ 1 w 570"/>
                <a:gd name="connsiteY3" fmla="*/ 476 h 476"/>
              </a:gdLst>
              <a:ahLst/>
              <a:cxnLst>
                <a:cxn ang="0">
                  <a:pos x="connsiteX0" y="connsiteY0"/>
                </a:cxn>
                <a:cxn ang="0">
                  <a:pos x="connsiteX1" y="connsiteY1"/>
                </a:cxn>
                <a:cxn ang="0">
                  <a:pos x="connsiteX2" y="connsiteY2"/>
                </a:cxn>
                <a:cxn ang="0">
                  <a:pos x="connsiteX3" y="connsiteY3"/>
                </a:cxn>
              </a:cxnLst>
              <a:rect l="l" t="t" r="r" b="b"/>
              <a:pathLst>
                <a:path w="5370" h="4547">
                  <a:moveTo>
                    <a:pt x="579" y="0"/>
                  </a:moveTo>
                  <a:lnTo>
                    <a:pt x="1030" y="362"/>
                  </a:lnTo>
                  <a:lnTo>
                    <a:pt x="5026" y="362"/>
                  </a:lnTo>
                  <a:cubicBezTo>
                    <a:pt x="5185" y="362"/>
                    <a:pt x="5317" y="471"/>
                    <a:pt x="5354" y="618"/>
                  </a:cubicBezTo>
                  <a:lnTo>
                    <a:pt x="5355" y="624"/>
                  </a:lnTo>
                  <a:lnTo>
                    <a:pt x="5359" y="638"/>
                  </a:lnTo>
                  <a:cubicBezTo>
                    <a:pt x="5366" y="666"/>
                    <a:pt x="5370" y="695"/>
                    <a:pt x="5370" y="726"/>
                  </a:cubicBezTo>
                  <a:lnTo>
                    <a:pt x="5370" y="4198"/>
                  </a:lnTo>
                  <a:cubicBezTo>
                    <a:pt x="5370" y="4391"/>
                    <a:pt x="5214" y="4547"/>
                    <a:pt x="5021" y="4547"/>
                  </a:cubicBezTo>
                  <a:lnTo>
                    <a:pt x="349" y="4547"/>
                  </a:lnTo>
                  <a:cubicBezTo>
                    <a:pt x="258" y="4547"/>
                    <a:pt x="176" y="4513"/>
                    <a:pt x="114" y="4456"/>
                  </a:cubicBezTo>
                  <a:lnTo>
                    <a:pt x="114" y="4456"/>
                  </a:lnTo>
                  <a:lnTo>
                    <a:pt x="111" y="4453"/>
                  </a:lnTo>
                  <a:cubicBezTo>
                    <a:pt x="43" y="4392"/>
                    <a:pt x="0" y="4302"/>
                    <a:pt x="0" y="4203"/>
                  </a:cubicBezTo>
                  <a:lnTo>
                    <a:pt x="0" y="4198"/>
                  </a:lnTo>
                  <a:lnTo>
                    <a:pt x="0" y="726"/>
                  </a:lnTo>
                  <a:lnTo>
                    <a:pt x="0" y="700"/>
                  </a:lnTo>
                  <a:cubicBezTo>
                    <a:pt x="0" y="513"/>
                    <a:pt x="151" y="362"/>
                    <a:pt x="338" y="362"/>
                  </a:cubicBezTo>
                  <a:lnTo>
                    <a:pt x="580" y="362"/>
                  </a:lnTo>
                  <a:lnTo>
                    <a:pt x="579" y="0"/>
                  </a:lnTo>
                  <a:close/>
                </a:path>
              </a:pathLst>
            </a:custGeom>
            <a:gradFill>
              <a:gsLst>
                <a:gs pos="80000">
                  <a:schemeClr val="accent1">
                    <a:alpha val="60000"/>
                  </a:schemeClr>
                </a:gs>
                <a:gs pos="0">
                  <a:schemeClr val="accent1">
                    <a:lumMod val="60000"/>
                    <a:lumOff val="40000"/>
                    <a:alpha val="40000"/>
                  </a:schemeClr>
                </a:gs>
              </a:gsLst>
              <a:path path="circle">
                <a:fillToRect l="100000" t="100000"/>
              </a:path>
              <a:tileRect r="-100000" b="-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8" name="任意多边形 15"/>
            <p:cNvSpPr/>
            <p:nvPr>
              <p:custDataLst>
                <p:tags r:id="rId4"/>
              </p:custDataLst>
            </p:nvPr>
          </p:nvSpPr>
          <p:spPr>
            <a:xfrm>
              <a:off x="2198" y="3614"/>
              <a:ext cx="14043" cy="11618"/>
            </a:xfrm>
            <a:custGeom>
              <a:avLst/>
              <a:gdLst>
                <a:gd name="adj" fmla="val 869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7317" h="6052">
                  <a:moveTo>
                    <a:pt x="489" y="0"/>
                  </a:moveTo>
                  <a:lnTo>
                    <a:pt x="6828" y="0"/>
                  </a:lnTo>
                  <a:cubicBezTo>
                    <a:pt x="7098" y="0"/>
                    <a:pt x="7317" y="219"/>
                    <a:pt x="7317" y="489"/>
                  </a:cubicBezTo>
                  <a:lnTo>
                    <a:pt x="7317" y="5134"/>
                  </a:lnTo>
                  <a:cubicBezTo>
                    <a:pt x="7317" y="5404"/>
                    <a:pt x="7098" y="5623"/>
                    <a:pt x="6828" y="5623"/>
                  </a:cubicBezTo>
                  <a:lnTo>
                    <a:pt x="1234" y="5623"/>
                  </a:lnTo>
                  <a:lnTo>
                    <a:pt x="699" y="6052"/>
                  </a:lnTo>
                  <a:lnTo>
                    <a:pt x="700" y="5623"/>
                  </a:lnTo>
                  <a:lnTo>
                    <a:pt x="489" y="5623"/>
                  </a:lnTo>
                  <a:cubicBezTo>
                    <a:pt x="219" y="5623"/>
                    <a:pt x="0" y="5404"/>
                    <a:pt x="0" y="5134"/>
                  </a:cubicBezTo>
                  <a:lnTo>
                    <a:pt x="0" y="489"/>
                  </a:lnTo>
                  <a:cubicBezTo>
                    <a:pt x="0" y="219"/>
                    <a:pt x="219" y="0"/>
                    <a:pt x="489" y="0"/>
                  </a:cubicBezTo>
                  <a:close/>
                </a:path>
              </a:pathLst>
            </a:custGeom>
            <a:gradFill>
              <a:gsLst>
                <a:gs pos="65000">
                  <a:schemeClr val="accent1"/>
                </a:gs>
                <a:gs pos="2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pic>
          <p:nvPicPr>
            <p:cNvPr id="9" name="图片 8" descr="E:/设计素材图片2/leo-bayard-HuFL67UtXqU-unsplash.jpgleo-bayard-HuFL67UtXqU-unsplash"/>
            <p:cNvPicPr>
              <a:picLocks noChangeAspect="1"/>
            </p:cNvPicPr>
            <p:nvPr>
              <p:custDataLst>
                <p:tags r:id="rId5"/>
              </p:custDataLst>
            </p:nvPr>
          </p:nvPicPr>
          <p:blipFill rotWithShape="1">
            <a:blip r:embed="rId6" cstate="email"/>
            <a:srcRect l="5325" t="-4" r="5325" b="-4"/>
            <a:stretch>
              <a:fillRect/>
            </a:stretch>
          </p:blipFill>
          <p:spPr>
            <a:xfrm>
              <a:off x="2601" y="4052"/>
              <a:ext cx="13170" cy="9895"/>
            </a:xfrm>
            <a:prstGeom prst="roundRect">
              <a:avLst>
                <a:gd name="adj" fmla="val 6291"/>
              </a:avLst>
            </a:prstGeom>
            <a:ln w="9525" cap="flat" cmpd="sng" algn="ctr">
              <a:solidFill>
                <a:schemeClr val="dk1">
                  <a:lumMod val="40000"/>
                  <a:lumOff val="60000"/>
                  <a:alpha val="50000"/>
                </a:schemeClr>
              </a:solidFill>
              <a:prstDash val="solid"/>
              <a:round/>
              <a:headEnd type="none" w="med" len="med"/>
              <a:tailEnd type="none" w="med" len="med"/>
            </a:ln>
          </p:spPr>
        </p:pic>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Google Cloud AI</a:t>
            </a:r>
            <a:endParaRPr lang="en-US" altLang="zh-CN"/>
          </a:p>
          <a:p>
            <a:pPr lvl="2" algn="l">
              <a:lnSpc>
                <a:spcPct val="150000"/>
              </a:lnSpc>
              <a:buSzTx/>
            </a:pPr>
            <a:r>
              <a:rPr lang="en-US" altLang="zh-CN"/>
              <a:t>Google</a:t>
            </a:r>
            <a:r>
              <a:rPr lang="zh-CN" altLang="en-US"/>
              <a:t>的</a:t>
            </a:r>
            <a:r>
              <a:rPr lang="en-US" altLang="zh-CN"/>
              <a:t>AI</a:t>
            </a:r>
            <a:r>
              <a:rPr lang="zh-CN" altLang="en-US"/>
              <a:t>平台依托于其强大的基础设施和开源工具（如</a:t>
            </a:r>
            <a:r>
              <a:rPr lang="en-US" altLang="zh-CN"/>
              <a:t>TensorFlow</a:t>
            </a:r>
            <a:r>
              <a:rPr lang="zh-CN" altLang="en-US"/>
              <a:t>），提供了一系列预训练大模型和</a:t>
            </a:r>
            <a:r>
              <a:rPr lang="en-US" altLang="zh-CN"/>
              <a:t>AutoML</a:t>
            </a:r>
            <a:r>
              <a:rPr lang="zh-CN" altLang="en-US"/>
              <a:t>服务。</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支持大规模分布式计算，适合大模型的训练与部署。</a:t>
            </a:r>
            <a:endParaRPr lang="zh-CN" altLang="en-US"/>
          </a:p>
          <a:p>
            <a:pPr marL="1314450" lvl="3" indent="-171450" algn="l">
              <a:lnSpc>
                <a:spcPct val="150000"/>
              </a:lnSpc>
              <a:buSzTx/>
              <a:buFont typeface="ZapfDingbatsITC" charset="0"/>
              <a:buChar char="❁"/>
            </a:pPr>
            <a:r>
              <a:rPr lang="zh-CN" altLang="en-US"/>
              <a:t>提供预训练模型（如</a:t>
            </a:r>
            <a:r>
              <a:rPr lang="en-US" altLang="zh-CN"/>
              <a:t>BERT</a:t>
            </a:r>
            <a:r>
              <a:rPr lang="zh-CN" altLang="en-US"/>
              <a:t>、</a:t>
            </a:r>
            <a:r>
              <a:rPr lang="en-US" altLang="zh-CN"/>
              <a:t>T5</a:t>
            </a:r>
            <a:r>
              <a:rPr lang="zh-CN" altLang="en-US"/>
              <a:t>）和自动化机器学习工具。</a:t>
            </a:r>
            <a:endParaRPr lang="zh-CN" altLang="en-US"/>
          </a:p>
          <a:p>
            <a:pPr marL="1314450" lvl="3" indent="-171450" algn="l">
              <a:lnSpc>
                <a:spcPct val="150000"/>
              </a:lnSpc>
              <a:buSzTx/>
              <a:buFont typeface="ZapfDingbatsITC" charset="0"/>
              <a:buChar char="❁"/>
            </a:pPr>
            <a:r>
              <a:rPr lang="zh-CN" altLang="en-US"/>
              <a:t>在自然语言处理和计算机视觉领域具有突出优势。</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Google Cloud AI</a:t>
            </a:r>
            <a:endParaRPr lang="en-US" altLang="zh-CN"/>
          </a:p>
          <a:p>
            <a:pPr lvl="2" algn="l">
              <a:lnSpc>
                <a:spcPct val="150000"/>
              </a:lnSpc>
              <a:buSzTx/>
            </a:pPr>
            <a:r>
              <a:rPr lang="zh-CN" altLang="en-US"/>
              <a:t>核心功能</a:t>
            </a:r>
            <a:endParaRPr lang="zh-CN" altLang="en-US"/>
          </a:p>
          <a:p>
            <a:pPr marL="1314450" lvl="3" indent="-171450" algn="l">
              <a:lnSpc>
                <a:spcPct val="150000"/>
              </a:lnSpc>
              <a:buSzTx/>
              <a:buFont typeface="ZapfDingbatsITC" charset="0"/>
              <a:buChar char="❁"/>
            </a:pPr>
            <a:r>
              <a:rPr lang="en-US" altLang="zh-CN"/>
              <a:t>AI Platform Notebooks</a:t>
            </a:r>
            <a:r>
              <a:rPr lang="zh-CN" altLang="en-US"/>
              <a:t>：提供托管的</a:t>
            </a:r>
            <a:r>
              <a:rPr lang="en-US" altLang="zh-CN"/>
              <a:t>Jupyter</a:t>
            </a:r>
            <a:r>
              <a:rPr lang="zh-CN" altLang="en-US"/>
              <a:t>笔记本环境，用于数据探索、模型开发和分析。</a:t>
            </a:r>
            <a:endParaRPr lang="zh-CN" altLang="en-US"/>
          </a:p>
          <a:p>
            <a:pPr marL="1314450" lvl="3" indent="-171450" algn="l">
              <a:lnSpc>
                <a:spcPct val="150000"/>
              </a:lnSpc>
              <a:buSzTx/>
              <a:buFont typeface="ZapfDingbatsITC" charset="0"/>
              <a:buChar char="❁"/>
            </a:pPr>
            <a:r>
              <a:rPr lang="en-US" altLang="zh-CN"/>
              <a:t>AI Platform Training</a:t>
            </a:r>
            <a:r>
              <a:rPr lang="zh-CN" altLang="en-US"/>
              <a:t>：在</a:t>
            </a:r>
            <a:r>
              <a:rPr lang="en-US" altLang="zh-CN"/>
              <a:t>Google Cloud</a:t>
            </a:r>
            <a:r>
              <a:rPr lang="zh-CN" altLang="en-US"/>
              <a:t>的计算资源上训练机器学习模型，支持大规模分布式训练。</a:t>
            </a:r>
            <a:endParaRPr lang="zh-CN" altLang="en-US"/>
          </a:p>
          <a:p>
            <a:pPr marL="1314450" lvl="3" indent="-171450" algn="l">
              <a:lnSpc>
                <a:spcPct val="150000"/>
              </a:lnSpc>
              <a:buSzTx/>
              <a:buFont typeface="ZapfDingbatsITC" charset="0"/>
              <a:buChar char="❁"/>
            </a:pPr>
            <a:r>
              <a:rPr lang="en-US" altLang="zh-CN"/>
              <a:t>AI Platform Prediction</a:t>
            </a:r>
            <a:r>
              <a:rPr lang="zh-CN" altLang="en-US"/>
              <a:t>：提供托管的预测服务，便于将训练好的模型部署并进行实时预测。</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Google Cloud AI</a:t>
            </a:r>
            <a:endParaRPr lang="en-US" altLang="zh-CN"/>
          </a:p>
          <a:p>
            <a:pPr lvl="2" algn="l">
              <a:lnSpc>
                <a:spcPct val="150000"/>
              </a:lnSpc>
              <a:buSzTx/>
            </a:pPr>
            <a:r>
              <a:rPr lang="en-US" altLang="zh-CN"/>
              <a:t>Google Cloud AI APIs</a:t>
            </a:r>
            <a:endParaRPr lang="en-US" altLang="zh-CN"/>
          </a:p>
          <a:p>
            <a:pPr marL="1314450" lvl="3" indent="-171450" algn="l">
              <a:lnSpc>
                <a:spcPct val="150000"/>
              </a:lnSpc>
              <a:buSzTx/>
              <a:buFont typeface="ZapfDingbatsITC" charset="0"/>
              <a:buChar char="❁"/>
            </a:pPr>
            <a:r>
              <a:rPr lang="en-US" altLang="zh-CN"/>
              <a:t>Vision AI</a:t>
            </a:r>
            <a:r>
              <a:rPr lang="zh-CN" altLang="en-US"/>
              <a:t>：可以识别图片中的物体、文字、情感等信息，支持图像分类、面部识别、物体检测等功能。</a:t>
            </a:r>
            <a:endParaRPr lang="zh-CN" altLang="en-US"/>
          </a:p>
          <a:p>
            <a:pPr marL="1314450" lvl="3" indent="-171450" algn="l">
              <a:lnSpc>
                <a:spcPct val="150000"/>
              </a:lnSpc>
              <a:buSzTx/>
              <a:buFont typeface="ZapfDingbatsITC" charset="0"/>
              <a:buChar char="❁"/>
            </a:pPr>
            <a:r>
              <a:rPr lang="en-US" altLang="zh-CN"/>
              <a:t>Speech-to-Text</a:t>
            </a:r>
            <a:r>
              <a:rPr lang="zh-CN" altLang="en-US"/>
              <a:t>：将音频转换为文本，支持多种语言，广泛用于语音识别应用。</a:t>
            </a:r>
            <a:endParaRPr lang="zh-CN" altLang="en-US"/>
          </a:p>
          <a:p>
            <a:pPr marL="1314450" lvl="3" indent="-171450" algn="l">
              <a:lnSpc>
                <a:spcPct val="150000"/>
              </a:lnSpc>
              <a:buSzTx/>
              <a:buFont typeface="ZapfDingbatsITC" charset="0"/>
              <a:buChar char="❁"/>
            </a:pPr>
            <a:r>
              <a:rPr lang="en-US" altLang="zh-CN"/>
              <a:t>Text-to-Speech</a:t>
            </a:r>
            <a:r>
              <a:rPr lang="zh-CN" altLang="en-US"/>
              <a:t>：将文本转换为自然语音，支持多个语言和声音样式。</a:t>
            </a:r>
            <a:endParaRPr lang="zh-CN" altLang="en-US"/>
          </a:p>
          <a:p>
            <a:pPr marL="1314450" lvl="3" indent="-171450" algn="l">
              <a:lnSpc>
                <a:spcPct val="150000"/>
              </a:lnSpc>
              <a:buSzTx/>
              <a:buFont typeface="ZapfDingbatsITC" charset="0"/>
              <a:buChar char="❁"/>
            </a:pPr>
            <a:r>
              <a:rPr lang="en-US" altLang="zh-CN"/>
              <a:t>Natural Language AI</a:t>
            </a:r>
            <a:r>
              <a:rPr lang="zh-CN" altLang="en-US"/>
              <a:t>：提供自然语言处理服务，支持情感分析、实体识别、文本分类等功能。</a:t>
            </a:r>
            <a:endParaRPr lang="zh-CN" altLang="en-US"/>
          </a:p>
          <a:p>
            <a:pPr marL="1314450" lvl="3" indent="-171450" algn="l">
              <a:lnSpc>
                <a:spcPct val="150000"/>
              </a:lnSpc>
              <a:buSzTx/>
              <a:buFont typeface="ZapfDingbatsITC" charset="0"/>
              <a:buChar char="❁"/>
            </a:pPr>
            <a:r>
              <a:rPr lang="en-US" altLang="zh-CN"/>
              <a:t>Translation AI</a:t>
            </a:r>
            <a:r>
              <a:rPr lang="zh-CN" altLang="en-US"/>
              <a:t>：提供实时翻译服务，支持多种语言之间的相互翻译。</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Google Cloud AI</a:t>
            </a:r>
            <a:endParaRPr lang="en-US" altLang="zh-CN"/>
          </a:p>
          <a:p>
            <a:pPr lvl="2" algn="l">
              <a:lnSpc>
                <a:spcPct val="150000"/>
              </a:lnSpc>
              <a:buSzTx/>
            </a:pPr>
            <a:r>
              <a:rPr lang="en-US" altLang="zh-CN"/>
              <a:t>AutoML</a:t>
            </a:r>
            <a:br>
              <a:rPr lang="en-US" altLang="zh-CN"/>
            </a:br>
            <a:r>
              <a:rPr lang="en-US" altLang="zh-CN" sz="1600"/>
              <a:t>Google</a:t>
            </a:r>
            <a:r>
              <a:rPr lang="zh-CN" altLang="en-US" sz="1600"/>
              <a:t>的</a:t>
            </a:r>
            <a:r>
              <a:rPr lang="en-US" altLang="zh-CN" sz="1600"/>
              <a:t>AutoML</a:t>
            </a:r>
            <a:r>
              <a:rPr lang="zh-CN" altLang="en-US" sz="1600"/>
              <a:t>服务旨在为没有机器学习专业背景的开发者提供构建定制化</a:t>
            </a:r>
            <a:r>
              <a:rPr lang="en-US" altLang="zh-CN" sz="1600"/>
              <a:t>AI</a:t>
            </a:r>
            <a:r>
              <a:rPr lang="zh-CN" altLang="en-US" sz="1600"/>
              <a:t>模型的能力。</a:t>
            </a:r>
            <a:endParaRPr lang="zh-CN" altLang="en-US"/>
          </a:p>
          <a:p>
            <a:pPr marL="1314450" lvl="3" indent="-171450" algn="l">
              <a:lnSpc>
                <a:spcPct val="150000"/>
              </a:lnSpc>
              <a:buSzTx/>
              <a:buFont typeface="ZapfDingbatsITC" charset="0"/>
              <a:buChar char="❁"/>
            </a:pPr>
            <a:r>
              <a:rPr lang="en-US" altLang="zh-CN"/>
              <a:t>AutoML Vision</a:t>
            </a:r>
            <a:r>
              <a:rPr lang="zh-CN" altLang="en-US"/>
              <a:t>：自动构建图像分类模型，适用于自定义图片识别任务。</a:t>
            </a:r>
            <a:endParaRPr lang="zh-CN" altLang="en-US"/>
          </a:p>
          <a:p>
            <a:pPr marL="1314450" lvl="3" indent="-171450" algn="l">
              <a:lnSpc>
                <a:spcPct val="150000"/>
              </a:lnSpc>
              <a:buSzTx/>
              <a:buFont typeface="ZapfDingbatsITC" charset="0"/>
              <a:buChar char="❁"/>
            </a:pPr>
            <a:r>
              <a:rPr lang="en-US" altLang="zh-CN"/>
              <a:t>AutoML Natural Language</a:t>
            </a:r>
            <a:r>
              <a:rPr lang="zh-CN" altLang="en-US"/>
              <a:t>：用于文本分析，自动构建情感分析、实体识别等任务的模型。</a:t>
            </a:r>
            <a:endParaRPr lang="zh-CN" altLang="en-US"/>
          </a:p>
          <a:p>
            <a:pPr marL="1314450" lvl="3" indent="-171450" algn="l">
              <a:lnSpc>
                <a:spcPct val="150000"/>
              </a:lnSpc>
              <a:buSzTx/>
              <a:buFont typeface="ZapfDingbatsITC" charset="0"/>
              <a:buChar char="❁"/>
            </a:pPr>
            <a:r>
              <a:rPr lang="en-US" altLang="zh-CN"/>
              <a:t>AutoML Translation</a:t>
            </a:r>
            <a:r>
              <a:rPr lang="zh-CN" altLang="en-US"/>
              <a:t>：用于自动构建和优化翻译模型。</a:t>
            </a:r>
            <a:endParaRPr lang="zh-CN" altLang="en-US"/>
          </a:p>
          <a:p>
            <a:pPr marL="1314450" lvl="3" indent="-171450" algn="l">
              <a:lnSpc>
                <a:spcPct val="150000"/>
              </a:lnSpc>
              <a:buSzTx/>
              <a:buFont typeface="ZapfDingbatsITC" charset="0"/>
              <a:buChar char="❁"/>
            </a:pPr>
            <a:r>
              <a:rPr lang="en-US" altLang="zh-CN"/>
              <a:t>AutoML Tables</a:t>
            </a:r>
            <a:r>
              <a:rPr lang="zh-CN" altLang="en-US"/>
              <a:t>：用于表格数据的机器学习，帮助开发者进行结构化数据分析和预测建模。</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Google Cloud AI-PaLM 2</a:t>
            </a:r>
            <a:endParaRPr lang="en-US" altLang="zh-CN"/>
          </a:p>
          <a:p>
            <a:pPr lvl="2" algn="l">
              <a:lnSpc>
                <a:spcPct val="150000"/>
              </a:lnSpc>
              <a:buSzTx/>
            </a:pPr>
            <a:r>
              <a:rPr lang="en-US" altLang="zh-CN"/>
              <a:t>PaLM 2 </a:t>
            </a:r>
            <a:r>
              <a:rPr lang="zh-CN" altLang="en-US"/>
              <a:t>是</a:t>
            </a:r>
            <a:r>
              <a:rPr lang="en-US" altLang="zh-CN"/>
              <a:t> Google </a:t>
            </a:r>
            <a:r>
              <a:rPr lang="zh-CN" altLang="en-US"/>
              <a:t>的新一代大语言模型，延续了</a:t>
            </a:r>
            <a:r>
              <a:rPr lang="en-US" altLang="zh-CN"/>
              <a:t> Google </a:t>
            </a:r>
            <a:r>
              <a:rPr lang="zh-CN" altLang="en-US"/>
              <a:t>在</a:t>
            </a:r>
            <a:r>
              <a:rPr lang="en-US" altLang="zh-CN"/>
              <a:t> ML </a:t>
            </a:r>
            <a:r>
              <a:rPr lang="zh-CN" altLang="en-US"/>
              <a:t>和</a:t>
            </a:r>
            <a:r>
              <a:rPr lang="en-US" altLang="zh-CN"/>
              <a:t> Responsible AI </a:t>
            </a:r>
            <a:r>
              <a:rPr lang="zh-CN" altLang="en-US"/>
              <a:t>领域不断开拓进取的研究传统。</a:t>
            </a:r>
            <a:endParaRPr lang="zh-CN" altLang="en-US"/>
          </a:p>
          <a:p>
            <a:pPr lvl="2" algn="l">
              <a:lnSpc>
                <a:spcPct val="150000"/>
              </a:lnSpc>
              <a:buSzTx/>
            </a:pPr>
            <a:r>
              <a:rPr lang="zh-CN" altLang="en-US"/>
              <a:t>它特别擅长执行高级推理任务，在代码和数学、分类和问答、翻译和多语言熟练度以及自然语言生成等方面，能力明显优于我们之前开发的先进</a:t>
            </a:r>
            <a:r>
              <a:rPr lang="en-US" altLang="zh-CN"/>
              <a:t> LLM</a:t>
            </a:r>
            <a:r>
              <a:rPr lang="zh-CN" altLang="en-US"/>
              <a:t>，包括</a:t>
            </a:r>
            <a:r>
              <a:rPr lang="en-US" altLang="zh-CN"/>
              <a:t> PaLM</a:t>
            </a:r>
            <a:r>
              <a:rPr lang="zh-CN" altLang="en-US"/>
              <a:t>。该模型之所以能轻松完成这些任务，是因为它整合了计算优化型扩缩技术、更完善的数据集混合方法和改进后的模型架构，集多种优势于一身。</a:t>
            </a: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Google Cloud AI-PaLM 2</a:t>
            </a:r>
            <a:endParaRPr lang="en-US" altLang="zh-CN"/>
          </a:p>
          <a:p>
            <a:pPr lvl="2" algn="l">
              <a:lnSpc>
                <a:spcPct val="150000"/>
              </a:lnSpc>
              <a:buSzTx/>
            </a:pPr>
            <a:r>
              <a:rPr lang="en-US" altLang="zh-CN"/>
              <a:t>PaLM 2 </a:t>
            </a:r>
            <a:r>
              <a:rPr lang="zh-CN" altLang="en-US"/>
              <a:t>可将一项复杂的任务分解为多项更简单的子任务，并且比之前的</a:t>
            </a:r>
            <a:r>
              <a:rPr lang="en-US" altLang="zh-CN"/>
              <a:t> LLM</a:t>
            </a:r>
            <a:r>
              <a:rPr lang="zh-CN" altLang="en-US"/>
              <a:t>（例如</a:t>
            </a:r>
            <a:r>
              <a:rPr lang="en-US" altLang="zh-CN"/>
              <a:t> PaLM</a:t>
            </a:r>
            <a:r>
              <a:rPr lang="zh-CN" altLang="en-US"/>
              <a:t>）更善于理解人类语言的微妙之处。例如，</a:t>
            </a:r>
            <a:r>
              <a:rPr lang="en-US" altLang="zh-CN"/>
              <a:t>PaLM 2 </a:t>
            </a:r>
            <a:r>
              <a:rPr lang="zh-CN" altLang="en-US"/>
              <a:t>精通谜语和习语，这就需要能透过模糊表述和比喻手法等现象看到字词的实质意思，而不是仅仅知道字面意思。</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8" name="图片 7"/>
          <p:cNvPicPr>
            <a:picLocks noChangeAspect="1"/>
          </p:cNvPicPr>
          <p:nvPr/>
        </p:nvPicPr>
        <p:blipFill>
          <a:blip r:embed="rId4"/>
          <a:stretch>
            <a:fillRect/>
          </a:stretch>
        </p:blipFill>
        <p:spPr>
          <a:xfrm>
            <a:off x="2694305" y="4022090"/>
            <a:ext cx="3518535" cy="264414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Microsoft AI</a:t>
            </a:r>
            <a:endParaRPr lang="en-US" altLang="zh-CN"/>
          </a:p>
          <a:p>
            <a:pPr lvl="2" algn="l">
              <a:lnSpc>
                <a:spcPct val="150000"/>
              </a:lnSpc>
              <a:buSzTx/>
            </a:pPr>
            <a:r>
              <a:rPr lang="en-US" altLang="zh-CN"/>
              <a:t>Microsoft AI</a:t>
            </a:r>
            <a:r>
              <a:rPr lang="zh-CN" altLang="en-US"/>
              <a:t>整合了</a:t>
            </a:r>
            <a:r>
              <a:rPr lang="en-US" altLang="zh-CN"/>
              <a:t>OpenAI</a:t>
            </a:r>
            <a:r>
              <a:rPr lang="zh-CN" altLang="en-US"/>
              <a:t>的技术成果，并结合自身的认知服务，成为企业应用大模型的首选平台之一。</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与</a:t>
            </a:r>
            <a:r>
              <a:rPr lang="en-US" altLang="zh-CN"/>
              <a:t>OpenAI</a:t>
            </a:r>
            <a:r>
              <a:rPr lang="zh-CN" altLang="en-US"/>
              <a:t>合作，支持</a:t>
            </a:r>
            <a:r>
              <a:rPr lang="en-US" altLang="zh-CN"/>
              <a:t>GPT</a:t>
            </a:r>
            <a:r>
              <a:rPr lang="zh-CN" altLang="en-US"/>
              <a:t>模型的企业级应用。</a:t>
            </a:r>
            <a:endParaRPr lang="zh-CN" altLang="en-US"/>
          </a:p>
          <a:p>
            <a:pPr marL="1314450" lvl="3" indent="-171450" algn="l">
              <a:lnSpc>
                <a:spcPct val="150000"/>
              </a:lnSpc>
              <a:buSzTx/>
              <a:buFont typeface="ZapfDingbatsITC" charset="0"/>
              <a:buChar char="❁"/>
            </a:pPr>
            <a:r>
              <a:rPr lang="zh-CN" altLang="en-US"/>
              <a:t>提供一站式的</a:t>
            </a:r>
            <a:r>
              <a:rPr lang="en-US" altLang="zh-CN"/>
              <a:t>AI</a:t>
            </a:r>
            <a:r>
              <a:rPr lang="zh-CN" altLang="en-US"/>
              <a:t>开发工具，从数据预处理到模型部署全覆盖。</a:t>
            </a:r>
            <a:endParaRPr lang="zh-CN" altLang="en-US"/>
          </a:p>
          <a:p>
            <a:pPr marL="1314450" lvl="3" indent="-171450" algn="l">
              <a:lnSpc>
                <a:spcPct val="150000"/>
              </a:lnSpc>
              <a:buSzTx/>
              <a:buFont typeface="ZapfDingbatsITC" charset="0"/>
              <a:buChar char="❁"/>
            </a:pPr>
            <a:r>
              <a:rPr lang="zh-CN" altLang="en-US"/>
              <a:t>强调数据安全和合规，适合大型企业使用。</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dirty="0"/>
              <a:t>泛科技行业</a:t>
            </a:r>
            <a:endParaRPr lang="zh-CN" altLang="en-US"/>
          </a:p>
          <a:p>
            <a:pPr lvl="1">
              <a:lnSpc>
                <a:spcPct val="150000"/>
              </a:lnSpc>
            </a:pPr>
            <a:r>
              <a:rPr lang="zh-CN" altLang="en-US"/>
              <a:t>推荐系统</a:t>
            </a:r>
            <a:endParaRPr lang="zh-CN" altLang="en-US"/>
          </a:p>
          <a:p>
            <a:pPr lvl="2" algn="l">
              <a:lnSpc>
                <a:spcPct val="150000"/>
              </a:lnSpc>
              <a:buSzTx/>
            </a:pPr>
            <a:r>
              <a:rPr lang="zh-CN" altLang="en-US"/>
              <a:t>大模型在推荐系统中的应用大大提升了个性化推荐的准确性。通过分析用户的历史行为和偏好，推荐系统能够为用户推荐最相关的产品或内容。</a:t>
            </a:r>
            <a:r>
              <a:rPr lang="en-US" altLang="zh-CN"/>
              <a:t>Amazon</a:t>
            </a:r>
            <a:r>
              <a:rPr lang="zh-CN" altLang="en-US"/>
              <a:t>、</a:t>
            </a:r>
            <a:r>
              <a:rPr lang="en-US" altLang="zh-CN"/>
              <a:t>Netflix</a:t>
            </a:r>
            <a:r>
              <a:rPr lang="zh-CN" altLang="en-US"/>
              <a:t>、</a:t>
            </a:r>
            <a:r>
              <a:rPr lang="en-US" altLang="zh-CN"/>
              <a:t>YouTube</a:t>
            </a:r>
            <a:r>
              <a:rPr lang="zh-CN" altLang="en-US"/>
              <a:t>等平台都广泛使用基于大模型的推荐算法，为用户提供量身定制的购物清单、影视内容和视频推荐。</a:t>
            </a:r>
            <a:endParaRPr lang="zh-CN" altLang="en-US"/>
          </a:p>
          <a:p>
            <a:pPr lvl="1"/>
            <a:endParaRPr lang="zh-CN" altLang="en-US" sz="2100" dirty="0"/>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299970" y="4313555"/>
            <a:ext cx="4711065" cy="169989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Microsoft AI</a:t>
            </a:r>
            <a:endParaRPr lang="en-US" altLang="zh-CN"/>
          </a:p>
          <a:p>
            <a:pPr lvl="2" algn="l">
              <a:lnSpc>
                <a:spcPct val="150000"/>
              </a:lnSpc>
              <a:buSzTx/>
            </a:pPr>
            <a:r>
              <a:rPr lang="en-US" altLang="zh-CN"/>
              <a:t>Azure Cognitive Services</a:t>
            </a:r>
            <a:br>
              <a:rPr lang="en-US" altLang="zh-CN"/>
            </a:br>
            <a:r>
              <a:rPr lang="en-US" altLang="zh-CN" sz="1600"/>
              <a:t>Azure Cognitive Services</a:t>
            </a:r>
            <a:r>
              <a:rPr lang="zh-CN" altLang="en-US" sz="1600"/>
              <a:t>为开发者提供了数百种现成的</a:t>
            </a:r>
            <a:r>
              <a:rPr lang="en-US" altLang="zh-CN" sz="1600"/>
              <a:t>AI</a:t>
            </a:r>
            <a:r>
              <a:rPr lang="zh-CN" altLang="en-US" sz="1600"/>
              <a:t>功能，免去了开发和训练模型的复杂性。开发者可以通过简单的</a:t>
            </a:r>
            <a:r>
              <a:rPr lang="en-US" altLang="zh-CN" sz="1600"/>
              <a:t>API</a:t>
            </a:r>
            <a:r>
              <a:rPr lang="zh-CN" altLang="en-US" sz="1600"/>
              <a:t>调用，快速实现智能应用。</a:t>
            </a:r>
            <a:endParaRPr lang="zh-CN" altLang="en-US"/>
          </a:p>
          <a:p>
            <a:pPr marL="1314450" lvl="3" indent="-171450" algn="l">
              <a:lnSpc>
                <a:spcPct val="150000"/>
              </a:lnSpc>
              <a:buSzTx/>
              <a:buFont typeface="ZapfDingbatsITC" charset="0"/>
              <a:buChar char="❁"/>
            </a:pPr>
            <a:r>
              <a:rPr lang="en-US" altLang="zh-CN"/>
              <a:t>Computer Vision</a:t>
            </a:r>
            <a:r>
              <a:rPr lang="zh-CN" altLang="en-US"/>
              <a:t>：图像分析、文字识别、物体检测等。</a:t>
            </a:r>
            <a:endParaRPr lang="zh-CN" altLang="en-US"/>
          </a:p>
          <a:p>
            <a:pPr marL="1314450" lvl="3" indent="-171450" algn="l">
              <a:lnSpc>
                <a:spcPct val="150000"/>
              </a:lnSpc>
              <a:buSzTx/>
              <a:buFont typeface="ZapfDingbatsITC" charset="0"/>
              <a:buChar char="❁"/>
            </a:pPr>
            <a:r>
              <a:rPr lang="en-US" altLang="zh-CN"/>
              <a:t>Face API</a:t>
            </a:r>
            <a:r>
              <a:rPr lang="zh-CN" altLang="en-US"/>
              <a:t>：面部检测与识别，用于人脸验证与分析。</a:t>
            </a:r>
            <a:endParaRPr lang="zh-CN" altLang="en-US"/>
          </a:p>
          <a:p>
            <a:pPr marL="1314450" lvl="3" indent="-171450" algn="l">
              <a:lnSpc>
                <a:spcPct val="150000"/>
              </a:lnSpc>
              <a:buSzTx/>
              <a:buFont typeface="ZapfDingbatsITC" charset="0"/>
              <a:buChar char="❁"/>
            </a:pPr>
            <a:r>
              <a:rPr lang="en-US" altLang="zh-CN"/>
              <a:t>Speech API</a:t>
            </a:r>
            <a:r>
              <a:rPr lang="zh-CN" altLang="en-US"/>
              <a:t>：提供语音识别、语音合成、语音翻译等功能，支持多种语言。</a:t>
            </a:r>
            <a:endParaRPr lang="zh-CN" altLang="en-US"/>
          </a:p>
          <a:p>
            <a:pPr marL="1314450" lvl="3" indent="-171450" algn="l">
              <a:lnSpc>
                <a:spcPct val="150000"/>
              </a:lnSpc>
              <a:buSzTx/>
              <a:buFont typeface="ZapfDingbatsITC" charset="0"/>
              <a:buChar char="❁"/>
            </a:pPr>
            <a:r>
              <a:rPr lang="en-US" altLang="zh-CN"/>
              <a:t>Text Analytics</a:t>
            </a:r>
            <a:r>
              <a:rPr lang="zh-CN" altLang="en-US"/>
              <a:t>：进行情感分析、关键字提取、语言检测、实体识别等。</a:t>
            </a:r>
            <a:endParaRPr lang="zh-CN" altLang="en-US"/>
          </a:p>
          <a:p>
            <a:pPr marL="1314450" lvl="3" indent="-171450" algn="l">
              <a:lnSpc>
                <a:spcPct val="150000"/>
              </a:lnSpc>
              <a:buSzTx/>
              <a:buFont typeface="ZapfDingbatsITC" charset="0"/>
              <a:buChar char="❁"/>
            </a:pPr>
            <a:r>
              <a:rPr lang="en-US" altLang="zh-CN"/>
              <a:t>Translator Text</a:t>
            </a:r>
            <a:r>
              <a:rPr lang="zh-CN" altLang="en-US"/>
              <a:t>：提供实时文本翻译功能，支持多个语言对之间的翻译。</a:t>
            </a:r>
            <a:endParaRPr lang="zh-CN" altLang="en-US"/>
          </a:p>
          <a:p>
            <a:pPr marL="1314450" lvl="3" indent="-171450" algn="l">
              <a:lnSpc>
                <a:spcPct val="150000"/>
              </a:lnSpc>
              <a:buSzTx/>
              <a:buFont typeface="ZapfDingbatsITC" charset="0"/>
              <a:buChar char="❁"/>
            </a:pPr>
            <a:r>
              <a:rPr lang="en-US" altLang="zh-CN"/>
              <a:t>Language Understanding (LUIS)</a:t>
            </a:r>
            <a:r>
              <a:rPr lang="zh-CN" altLang="en-US"/>
              <a:t>：用于构建自然语言理解（</a:t>
            </a:r>
            <a:r>
              <a:rPr lang="en-US" altLang="zh-CN"/>
              <a:t>NLU</a:t>
            </a:r>
            <a:r>
              <a:rPr lang="zh-CN" altLang="en-US"/>
              <a:t>）模型，理解用户的意图和语境。</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Microsoft AI</a:t>
            </a:r>
            <a:endParaRPr lang="en-US" altLang="zh-CN"/>
          </a:p>
          <a:p>
            <a:pPr lvl="2" algn="l">
              <a:lnSpc>
                <a:spcPct val="150000"/>
              </a:lnSpc>
              <a:buSzTx/>
            </a:pPr>
            <a:r>
              <a:rPr lang="en-US" altLang="zh-CN"/>
              <a:t>Power BI + AI</a:t>
            </a:r>
            <a:br>
              <a:rPr lang="en-US" altLang="zh-CN"/>
            </a:br>
            <a:r>
              <a:rPr lang="en-US" altLang="zh-CN" sz="1600"/>
              <a:t>Microsoft</a:t>
            </a:r>
            <a:r>
              <a:rPr lang="zh-CN" altLang="en-US" sz="1600"/>
              <a:t>的</a:t>
            </a:r>
            <a:r>
              <a:rPr lang="en-US" altLang="zh-CN" sz="1600"/>
              <a:t>Power BI</a:t>
            </a:r>
            <a:r>
              <a:rPr lang="zh-CN" altLang="en-US" sz="1600"/>
              <a:t>是一个强大的商业分析工具，集成了</a:t>
            </a:r>
            <a:r>
              <a:rPr lang="en-US" altLang="zh-CN" sz="1600"/>
              <a:t>AI</a:t>
            </a:r>
            <a:r>
              <a:rPr lang="zh-CN" altLang="en-US" sz="1600"/>
              <a:t>功能，以帮助用户从数据中获取深刻洞察。借助</a:t>
            </a:r>
            <a:r>
              <a:rPr lang="en-US" altLang="zh-CN" sz="1600"/>
              <a:t>Azure AI</a:t>
            </a:r>
            <a:r>
              <a:rPr lang="zh-CN" altLang="en-US" sz="1600"/>
              <a:t>的能力，</a:t>
            </a:r>
            <a:r>
              <a:rPr lang="en-US" altLang="zh-CN" sz="1600"/>
              <a:t>Power BI</a:t>
            </a:r>
            <a:r>
              <a:rPr lang="zh-CN" altLang="en-US" sz="1600"/>
              <a:t>能够自动分析数据、生成报告、提供预测模型等。</a:t>
            </a:r>
            <a:endParaRPr lang="zh-CN" altLang="en-US"/>
          </a:p>
          <a:p>
            <a:pPr marL="1314450" lvl="3" indent="-171450" algn="l">
              <a:lnSpc>
                <a:spcPct val="150000"/>
              </a:lnSpc>
              <a:buSzTx/>
              <a:buFont typeface="ZapfDingbatsITC" charset="0"/>
              <a:buChar char="❁"/>
            </a:pPr>
            <a:r>
              <a:rPr lang="zh-CN" altLang="en-US"/>
              <a:t>智能数据分析：通过集成</a:t>
            </a:r>
            <a:r>
              <a:rPr lang="en-US" altLang="zh-CN"/>
              <a:t>Azure AI</a:t>
            </a:r>
            <a:r>
              <a:rPr lang="zh-CN" altLang="en-US"/>
              <a:t>，</a:t>
            </a:r>
            <a:r>
              <a:rPr lang="en-US" altLang="zh-CN"/>
              <a:t>Power BI</a:t>
            </a:r>
            <a:r>
              <a:rPr lang="zh-CN" altLang="en-US"/>
              <a:t>可以分析数据中的模式并自动生成报告。</a:t>
            </a:r>
            <a:endParaRPr lang="zh-CN" altLang="en-US"/>
          </a:p>
          <a:p>
            <a:pPr marL="1314450" lvl="3" indent="-171450" algn="l">
              <a:lnSpc>
                <a:spcPct val="150000"/>
              </a:lnSpc>
              <a:buSzTx/>
              <a:buFont typeface="ZapfDingbatsITC" charset="0"/>
              <a:buChar char="❁"/>
            </a:pPr>
            <a:r>
              <a:rPr lang="zh-CN" altLang="en-US"/>
              <a:t>自然语言查询：用户可以使用自然语言提问，</a:t>
            </a:r>
            <a:r>
              <a:rPr lang="en-US" altLang="zh-CN"/>
              <a:t>Power BI</a:t>
            </a:r>
            <a:r>
              <a:rPr lang="zh-CN" altLang="en-US"/>
              <a:t>会自动生成相关的报告和图表。</a:t>
            </a:r>
            <a:endParaRPr lang="zh-CN" altLang="en-US"/>
          </a:p>
          <a:p>
            <a:pPr marL="1314450" lvl="3" indent="-171450" algn="l">
              <a:lnSpc>
                <a:spcPct val="150000"/>
              </a:lnSpc>
              <a:buSzTx/>
              <a:buFont typeface="ZapfDingbatsITC" charset="0"/>
              <a:buChar char="❁"/>
            </a:pPr>
            <a:r>
              <a:rPr lang="zh-CN" altLang="en-US"/>
              <a:t>预测分析：通过集成机器学习模型，</a:t>
            </a:r>
            <a:r>
              <a:rPr lang="en-US" altLang="zh-CN"/>
              <a:t>Power BI</a:t>
            </a:r>
            <a:r>
              <a:rPr lang="zh-CN" altLang="en-US"/>
              <a:t>能够提供基于数据的趋势预测。</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Microsoft AI</a:t>
            </a:r>
            <a:endParaRPr lang="en-US" altLang="zh-CN"/>
          </a:p>
          <a:p>
            <a:pPr lvl="2" algn="l">
              <a:lnSpc>
                <a:spcPct val="150000"/>
              </a:lnSpc>
              <a:buSzTx/>
            </a:pPr>
            <a:r>
              <a:rPr lang="en-US" altLang="zh-CN"/>
              <a:t>Azure Bot Services</a:t>
            </a:r>
            <a:br>
              <a:rPr lang="en-US" altLang="zh-CN"/>
            </a:br>
            <a:r>
              <a:rPr lang="en-US" altLang="zh-CN" sz="1600"/>
              <a:t>Azure Bot Services</a:t>
            </a:r>
            <a:r>
              <a:rPr lang="zh-CN" altLang="en-US" sz="1600"/>
              <a:t>是一个平台，帮助开发者构建智能聊天机器人。通过集成自然语言处理和</a:t>
            </a:r>
            <a:r>
              <a:rPr lang="en-US" altLang="zh-CN" sz="1600"/>
              <a:t>AI</a:t>
            </a:r>
            <a:r>
              <a:rPr lang="zh-CN" altLang="en-US" sz="1600"/>
              <a:t>模型，开发者可以创建与用户进行自然对话的智能助手。</a:t>
            </a:r>
            <a:endParaRPr lang="zh-CN" altLang="en-US"/>
          </a:p>
          <a:p>
            <a:pPr marL="1314450" lvl="3" indent="-171450" algn="l">
              <a:lnSpc>
                <a:spcPct val="150000"/>
              </a:lnSpc>
              <a:buSzTx/>
              <a:buFont typeface="ZapfDingbatsITC" charset="0"/>
              <a:buChar char="❁"/>
            </a:pPr>
            <a:r>
              <a:rPr lang="en-US" altLang="zh-CN"/>
              <a:t>Bot Framework</a:t>
            </a:r>
            <a:r>
              <a:rPr lang="zh-CN" altLang="en-US"/>
              <a:t>：一个开源框架，用于构建和连接智能聊天机器人。</a:t>
            </a:r>
            <a:endParaRPr lang="zh-CN" altLang="en-US"/>
          </a:p>
          <a:p>
            <a:pPr marL="1314450" lvl="3" indent="-171450" algn="l">
              <a:lnSpc>
                <a:spcPct val="150000"/>
              </a:lnSpc>
              <a:buSzTx/>
              <a:buFont typeface="ZapfDingbatsITC" charset="0"/>
              <a:buChar char="❁"/>
            </a:pPr>
            <a:r>
              <a:rPr lang="en-US" altLang="zh-CN"/>
              <a:t>Language Understanding (LUIS)</a:t>
            </a:r>
            <a:r>
              <a:rPr lang="zh-CN" altLang="en-US"/>
              <a:t>：帮助开发者通过语音和文字理解用户意图。</a:t>
            </a:r>
            <a:endParaRPr lang="zh-CN" altLang="en-US"/>
          </a:p>
          <a:p>
            <a:pPr marL="1314450" lvl="3" indent="-171450" algn="l">
              <a:lnSpc>
                <a:spcPct val="150000"/>
              </a:lnSpc>
              <a:buSzTx/>
              <a:buFont typeface="ZapfDingbatsITC" charset="0"/>
              <a:buChar char="❁"/>
            </a:pPr>
            <a:r>
              <a:rPr lang="en-US" altLang="zh-CN"/>
              <a:t>QnA Maker</a:t>
            </a:r>
            <a:r>
              <a:rPr lang="zh-CN" altLang="en-US"/>
              <a:t>：允许开发者轻松构建基于问答的聊天机器人，支持自动应答。</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Hugging Face</a:t>
            </a:r>
            <a:endParaRPr lang="en-US" altLang="zh-CN"/>
          </a:p>
          <a:p>
            <a:pPr lvl="2" algn="l">
              <a:lnSpc>
                <a:spcPct val="150000"/>
              </a:lnSpc>
              <a:buSzTx/>
            </a:pPr>
            <a:r>
              <a:rPr lang="en-US" altLang="zh-CN"/>
              <a:t>Hugging Face</a:t>
            </a:r>
            <a:r>
              <a:rPr lang="zh-CN" altLang="en-US"/>
              <a:t>是专注于自然语言处理的开源平台，提供了丰富的大模型库（如</a:t>
            </a:r>
            <a:r>
              <a:rPr lang="en-US" altLang="zh-CN"/>
              <a:t>BERT</a:t>
            </a:r>
            <a:r>
              <a:rPr lang="zh-CN" altLang="en-US"/>
              <a:t>、</a:t>
            </a:r>
            <a:r>
              <a:rPr lang="en-US" altLang="zh-CN"/>
              <a:t>RoBERTa</a:t>
            </a:r>
            <a:r>
              <a:rPr lang="zh-CN" altLang="en-US"/>
              <a:t>、</a:t>
            </a:r>
            <a:r>
              <a:rPr lang="en-US" altLang="zh-CN"/>
              <a:t>GPT</a:t>
            </a:r>
            <a:r>
              <a:rPr lang="zh-CN" altLang="en-US"/>
              <a:t>等）和工具。</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开放的</a:t>
            </a:r>
            <a:r>
              <a:rPr lang="en-US" altLang="zh-CN"/>
              <a:t>Transformer</a:t>
            </a:r>
            <a:r>
              <a:rPr lang="zh-CN" altLang="en-US"/>
              <a:t>模型库，开发者可以轻松找到各种任务的预训练模型。</a:t>
            </a:r>
            <a:endParaRPr lang="zh-CN" altLang="en-US"/>
          </a:p>
          <a:p>
            <a:pPr marL="1314450" lvl="3" indent="-171450" algn="l">
              <a:lnSpc>
                <a:spcPct val="150000"/>
              </a:lnSpc>
              <a:buSzTx/>
              <a:buFont typeface="ZapfDingbatsITC" charset="0"/>
              <a:buChar char="❁"/>
            </a:pPr>
            <a:r>
              <a:rPr lang="zh-CN" altLang="en-US"/>
              <a:t>提供用户友好的</a:t>
            </a:r>
            <a:r>
              <a:rPr lang="en-US" altLang="zh-CN"/>
              <a:t>API</a:t>
            </a:r>
            <a:r>
              <a:rPr lang="zh-CN" altLang="en-US"/>
              <a:t>和集成工具。</a:t>
            </a:r>
            <a:endParaRPr lang="zh-CN" altLang="en-US"/>
          </a:p>
          <a:p>
            <a:pPr marL="1314450" lvl="3" indent="-171450" algn="l">
              <a:lnSpc>
                <a:spcPct val="150000"/>
              </a:lnSpc>
              <a:buSzTx/>
              <a:buFont typeface="ZapfDingbatsITC" charset="0"/>
              <a:buChar char="❁"/>
            </a:pPr>
            <a:r>
              <a:rPr lang="zh-CN" altLang="en-US"/>
              <a:t>活跃的社区支持，开发者能够快速解决技术问题。</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pic>
        <p:nvPicPr>
          <p:cNvPr id="7" name="图片 6"/>
          <p:cNvPicPr>
            <a:picLocks noChangeAspect="1"/>
          </p:cNvPicPr>
          <p:nvPr/>
        </p:nvPicPr>
        <p:blipFill>
          <a:blip r:embed="rId5"/>
          <a:stretch>
            <a:fillRect/>
          </a:stretch>
        </p:blipFill>
        <p:spPr>
          <a:xfrm>
            <a:off x="5599430" y="1045210"/>
            <a:ext cx="2758440" cy="1356995"/>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Hugging Face</a:t>
            </a:r>
            <a:endParaRPr lang="en-US" altLang="zh-CN"/>
          </a:p>
          <a:p>
            <a:pPr lvl="2" algn="l">
              <a:lnSpc>
                <a:spcPct val="150000"/>
              </a:lnSpc>
              <a:buSzTx/>
            </a:pPr>
            <a:r>
              <a:rPr lang="en-US" altLang="zh-CN"/>
              <a:t>Transformers </a:t>
            </a:r>
            <a:r>
              <a:rPr lang="zh-CN" altLang="en-US"/>
              <a:t>库</a:t>
            </a:r>
            <a:br>
              <a:rPr lang="zh-CN" altLang="en-US"/>
            </a:br>
            <a:r>
              <a:rPr lang="en-US" altLang="zh-CN" sz="1600"/>
              <a:t>Transformers </a:t>
            </a:r>
            <a:r>
              <a:rPr lang="zh-CN" altLang="en-US" sz="1600"/>
              <a:t>是</a:t>
            </a:r>
            <a:r>
              <a:rPr lang="en-US" altLang="zh-CN" sz="1600"/>
              <a:t> Hugging Face </a:t>
            </a:r>
            <a:r>
              <a:rPr lang="zh-CN" altLang="en-US" sz="1600"/>
              <a:t>提供的一个开源库，专门用于处理自然语言处理任务。它包含了多种预训练的语言模型，适用于文本生成、文本分类、命名实体识别、问答、翻译等多种任务。</a:t>
            </a:r>
            <a:endParaRPr lang="zh-CN" altLang="en-US" sz="1600"/>
          </a:p>
          <a:p>
            <a:pPr marL="1314450" lvl="3" indent="-171450" algn="l">
              <a:lnSpc>
                <a:spcPct val="150000"/>
              </a:lnSpc>
              <a:buSzTx/>
              <a:buFont typeface="ZapfDingbatsITC" charset="0"/>
              <a:buChar char="❁"/>
            </a:pPr>
            <a:r>
              <a:rPr lang="zh-CN" altLang="en-US"/>
              <a:t>多种预训练模型：支持各种著名的预训练语言模型，包括</a:t>
            </a:r>
            <a:r>
              <a:rPr lang="en-US" altLang="zh-CN"/>
              <a:t> BERT</a:t>
            </a:r>
            <a:r>
              <a:rPr lang="zh-CN" altLang="en-US"/>
              <a:t>、</a:t>
            </a:r>
            <a:r>
              <a:rPr lang="en-US" altLang="zh-CN"/>
              <a:t>GPT</a:t>
            </a:r>
            <a:r>
              <a:rPr lang="zh-CN" altLang="en-US"/>
              <a:t>、</a:t>
            </a:r>
            <a:r>
              <a:rPr lang="en-US" altLang="zh-CN"/>
              <a:t>T5</a:t>
            </a:r>
            <a:r>
              <a:rPr lang="zh-CN" altLang="en-US"/>
              <a:t>等。这些模型可以直接用于不同的</a:t>
            </a:r>
            <a:r>
              <a:rPr lang="en-US" altLang="zh-CN"/>
              <a:t>NLP</a:t>
            </a:r>
            <a:r>
              <a:rPr lang="zh-CN" altLang="en-US"/>
              <a:t>任务，且通常在大型数据集上经过精细调优，表现优异。</a:t>
            </a:r>
            <a:endParaRPr lang="zh-CN" altLang="en-US"/>
          </a:p>
          <a:p>
            <a:pPr marL="1314450" lvl="3" indent="-171450" algn="l">
              <a:lnSpc>
                <a:spcPct val="150000"/>
              </a:lnSpc>
              <a:buSzTx/>
              <a:buFont typeface="ZapfDingbatsITC" charset="0"/>
              <a:buChar char="❁"/>
            </a:pPr>
            <a:r>
              <a:rPr lang="zh-CN" altLang="en-US"/>
              <a:t>多种语言支持：支持多种语言，适合跨语言任务的研究和应用。</a:t>
            </a:r>
            <a:endParaRPr lang="zh-CN" altLang="en-US"/>
          </a:p>
          <a:p>
            <a:pPr marL="1314450" lvl="3" indent="-171450" algn="l">
              <a:lnSpc>
                <a:spcPct val="150000"/>
              </a:lnSpc>
              <a:buSzTx/>
              <a:buFont typeface="ZapfDingbatsITC" charset="0"/>
              <a:buChar char="❁"/>
            </a:pPr>
            <a:r>
              <a:rPr lang="zh-CN" altLang="en-US"/>
              <a:t>高效的模型加载和推理：通过</a:t>
            </a:r>
            <a:r>
              <a:rPr lang="en-US" altLang="zh-CN"/>
              <a:t> transformers </a:t>
            </a:r>
            <a:r>
              <a:rPr lang="zh-CN" altLang="en-US"/>
              <a:t>库，用户可以轻松加载和推理这些预训练模型，并对其进行微调（</a:t>
            </a:r>
            <a:r>
              <a:rPr lang="en-US" altLang="zh-CN"/>
              <a:t>fine-tuning</a:t>
            </a:r>
            <a:r>
              <a:rPr lang="zh-CN" altLang="en-US"/>
              <a:t>），以满足特定应用场景的需求。</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pic>
        <p:nvPicPr>
          <p:cNvPr id="7" name="图片 6"/>
          <p:cNvPicPr>
            <a:picLocks noChangeAspect="1"/>
          </p:cNvPicPr>
          <p:nvPr/>
        </p:nvPicPr>
        <p:blipFill>
          <a:blip r:embed="rId5"/>
          <a:stretch>
            <a:fillRect/>
          </a:stretch>
        </p:blipFill>
        <p:spPr>
          <a:xfrm>
            <a:off x="5599430" y="1045210"/>
            <a:ext cx="2758440" cy="1356995"/>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Hugging Face</a:t>
            </a:r>
            <a:endParaRPr lang="en-US" altLang="zh-CN"/>
          </a:p>
          <a:p>
            <a:pPr lvl="2" algn="l">
              <a:lnSpc>
                <a:spcPct val="150000"/>
              </a:lnSpc>
              <a:buSzTx/>
            </a:pPr>
            <a:r>
              <a:rPr lang="en-US" altLang="zh-CN"/>
              <a:t>Datasets </a:t>
            </a:r>
            <a:r>
              <a:rPr lang="zh-CN" altLang="en-US"/>
              <a:t>库</a:t>
            </a:r>
            <a:br>
              <a:rPr lang="zh-CN" altLang="en-US"/>
            </a:br>
            <a:r>
              <a:rPr lang="en-US" altLang="zh-CN" sz="1600"/>
              <a:t>Hugging Face </a:t>
            </a:r>
            <a:r>
              <a:rPr lang="zh-CN" altLang="en-US" sz="1600"/>
              <a:t>还提供了一个名为</a:t>
            </a:r>
            <a:r>
              <a:rPr lang="en-US" altLang="zh-CN" sz="1600"/>
              <a:t> Datasets </a:t>
            </a:r>
            <a:r>
              <a:rPr lang="zh-CN" altLang="en-US" sz="1600"/>
              <a:t>的库，旨在帮助研究人员和开发者轻松访问各种公共数据集。该库可以直接加载多个领域的标准数据集，用于训练、验证和测试模型。</a:t>
            </a:r>
            <a:endParaRPr lang="zh-CN" altLang="en-US"/>
          </a:p>
          <a:p>
            <a:pPr marL="1314450" lvl="3" indent="-171450" algn="l">
              <a:lnSpc>
                <a:spcPct val="150000"/>
              </a:lnSpc>
              <a:buSzTx/>
              <a:buFont typeface="ZapfDingbatsITC" charset="0"/>
              <a:buChar char="❁"/>
            </a:pPr>
            <a:r>
              <a:rPr lang="zh-CN" altLang="en-US"/>
              <a:t>丰富的数据集：包括文本、图像、语音等多种类型的开放数据集，如</a:t>
            </a:r>
            <a:r>
              <a:rPr lang="en-US" altLang="zh-CN"/>
              <a:t>GLUE</a:t>
            </a:r>
            <a:r>
              <a:rPr lang="zh-CN" altLang="en-US"/>
              <a:t>、</a:t>
            </a:r>
            <a:r>
              <a:rPr lang="en-US" altLang="zh-CN"/>
              <a:t>SQuAD</a:t>
            </a:r>
            <a:r>
              <a:rPr lang="zh-CN" altLang="en-US"/>
              <a:t>、</a:t>
            </a:r>
            <a:r>
              <a:rPr lang="en-US" altLang="zh-CN"/>
              <a:t>MNLI</a:t>
            </a:r>
            <a:r>
              <a:rPr lang="zh-CN" altLang="en-US"/>
              <a:t>、</a:t>
            </a:r>
            <a:r>
              <a:rPr lang="en-US" altLang="zh-CN"/>
              <a:t>IMDB</a:t>
            </a:r>
            <a:r>
              <a:rPr lang="zh-CN" altLang="en-US"/>
              <a:t>等。</a:t>
            </a:r>
            <a:endParaRPr lang="zh-CN" altLang="en-US"/>
          </a:p>
          <a:p>
            <a:pPr marL="1314450" lvl="3" indent="-171450" algn="l">
              <a:lnSpc>
                <a:spcPct val="150000"/>
              </a:lnSpc>
              <a:buSzTx/>
              <a:buFont typeface="ZapfDingbatsITC" charset="0"/>
              <a:buChar char="❁"/>
            </a:pPr>
            <a:r>
              <a:rPr lang="zh-CN" altLang="en-US"/>
              <a:t>高效的数据加载：能够快速加载和处理大规模数据集，且提供数据预处理、过滤等功能。</a:t>
            </a:r>
            <a:endParaRPr lang="zh-CN" altLang="en-US"/>
          </a:p>
          <a:p>
            <a:pPr marL="1314450" lvl="3" indent="-171450" algn="l">
              <a:lnSpc>
                <a:spcPct val="150000"/>
              </a:lnSpc>
              <a:buSzTx/>
              <a:buFont typeface="ZapfDingbatsITC" charset="0"/>
              <a:buChar char="❁"/>
            </a:pPr>
            <a:r>
              <a:rPr lang="zh-CN" altLang="en-US"/>
              <a:t>无缝集成：与</a:t>
            </a:r>
            <a:r>
              <a:rPr lang="en-US" altLang="zh-CN"/>
              <a:t>Hugging Face</a:t>
            </a:r>
            <a:r>
              <a:rPr lang="zh-CN" altLang="en-US"/>
              <a:t>的</a:t>
            </a:r>
            <a:r>
              <a:rPr lang="en-US" altLang="zh-CN"/>
              <a:t>Transformers</a:t>
            </a:r>
            <a:r>
              <a:rPr lang="zh-CN" altLang="en-US"/>
              <a:t>库、</a:t>
            </a:r>
            <a:r>
              <a:rPr lang="en-US" altLang="zh-CN"/>
              <a:t>Trainer</a:t>
            </a:r>
            <a:r>
              <a:rPr lang="zh-CN" altLang="en-US"/>
              <a:t>等其他工具高度集成，使得数据预处理和模型训练更加方便。</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pic>
        <p:nvPicPr>
          <p:cNvPr id="7" name="图片 6"/>
          <p:cNvPicPr>
            <a:picLocks noChangeAspect="1"/>
          </p:cNvPicPr>
          <p:nvPr/>
        </p:nvPicPr>
        <p:blipFill>
          <a:blip r:embed="rId5"/>
          <a:stretch>
            <a:fillRect/>
          </a:stretch>
        </p:blipFill>
        <p:spPr>
          <a:xfrm>
            <a:off x="5599430" y="1045210"/>
            <a:ext cx="2758440" cy="1356995"/>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Hugging Face</a:t>
            </a:r>
            <a:endParaRPr lang="en-US" altLang="zh-CN"/>
          </a:p>
          <a:p>
            <a:pPr lvl="2" algn="l">
              <a:lnSpc>
                <a:spcPct val="150000"/>
              </a:lnSpc>
              <a:buSzTx/>
            </a:pPr>
            <a:r>
              <a:rPr lang="en-US" altLang="zh-CN"/>
              <a:t>Accelerate </a:t>
            </a:r>
            <a:r>
              <a:rPr lang="zh-CN" altLang="en-US"/>
              <a:t>库</a:t>
            </a:r>
            <a:br>
              <a:rPr lang="zh-CN" altLang="en-US"/>
            </a:br>
            <a:r>
              <a:rPr lang="en-US" altLang="zh-CN" sz="1600"/>
              <a:t>Accelerate </a:t>
            </a:r>
            <a:r>
              <a:rPr lang="zh-CN" altLang="en-US" sz="1600"/>
              <a:t>是</a:t>
            </a:r>
            <a:r>
              <a:rPr lang="en-US" altLang="zh-CN" sz="1600"/>
              <a:t> Hugging Face </a:t>
            </a:r>
            <a:r>
              <a:rPr lang="zh-CN" altLang="en-US" sz="1600"/>
              <a:t>提供的一个用于简化分布式训练的库，旨在让开发者能够轻松地在单机、多个</a:t>
            </a:r>
            <a:r>
              <a:rPr lang="en-US" altLang="zh-CN" sz="1600"/>
              <a:t>GPU</a:t>
            </a:r>
            <a:r>
              <a:rPr lang="zh-CN" altLang="en-US" sz="1600"/>
              <a:t>或者分布式环境下进行高效的训练。它支持</a:t>
            </a:r>
            <a:r>
              <a:rPr lang="en-US" altLang="zh-CN" sz="1600"/>
              <a:t>PyTorch</a:t>
            </a:r>
            <a:r>
              <a:rPr lang="zh-CN" altLang="en-US" sz="1600"/>
              <a:t>和</a:t>
            </a:r>
            <a:r>
              <a:rPr lang="en-US" altLang="zh-CN" sz="1600"/>
              <a:t>TensorFlow</a:t>
            </a:r>
            <a:r>
              <a:rPr lang="zh-CN" altLang="en-US" sz="1600"/>
              <a:t>框架，尤其适合大规模训练和微调任务。</a:t>
            </a:r>
            <a:endParaRPr lang="zh-CN" altLang="en-US"/>
          </a:p>
          <a:p>
            <a:pPr marL="1314450" lvl="3" indent="-171450" algn="l">
              <a:lnSpc>
                <a:spcPct val="150000"/>
              </a:lnSpc>
              <a:buSzTx/>
              <a:buFont typeface="ZapfDingbatsITC" charset="0"/>
              <a:buChar char="❁"/>
            </a:pPr>
            <a:r>
              <a:rPr lang="zh-CN" altLang="en-US"/>
              <a:t>简化分布式训练：通过简化代码，开发者可以快速设置多设备训练环境，减少工程复杂度。</a:t>
            </a:r>
            <a:endParaRPr lang="zh-CN" altLang="en-US"/>
          </a:p>
          <a:p>
            <a:pPr marL="1314450" lvl="3" indent="-171450" algn="l">
              <a:lnSpc>
                <a:spcPct val="150000"/>
              </a:lnSpc>
              <a:buSzTx/>
              <a:buFont typeface="ZapfDingbatsITC" charset="0"/>
              <a:buChar char="❁"/>
            </a:pPr>
            <a:r>
              <a:rPr lang="zh-CN" altLang="en-US"/>
              <a:t>支持各种硬件：支持</a:t>
            </a:r>
            <a:r>
              <a:rPr lang="en-US" altLang="zh-CN"/>
              <a:t>CPU</a:t>
            </a:r>
            <a:r>
              <a:rPr lang="zh-CN" altLang="en-US"/>
              <a:t>、</a:t>
            </a:r>
            <a:r>
              <a:rPr lang="en-US" altLang="zh-CN"/>
              <a:t>GPU</a:t>
            </a:r>
            <a:r>
              <a:rPr lang="zh-CN" altLang="en-US"/>
              <a:t>以及</a:t>
            </a:r>
            <a:r>
              <a:rPr lang="en-US" altLang="zh-CN"/>
              <a:t>TPU</a:t>
            </a:r>
            <a:r>
              <a:rPr lang="zh-CN" altLang="en-US"/>
              <a:t>等硬件设备的无缝切换。</a:t>
            </a:r>
            <a:endParaRPr lang="zh-CN" altLang="en-US"/>
          </a:p>
          <a:p>
            <a:pPr marL="1314450" lvl="3" indent="-171450" algn="l">
              <a:lnSpc>
                <a:spcPct val="150000"/>
              </a:lnSpc>
              <a:buSzTx/>
              <a:buFont typeface="ZapfDingbatsITC" charset="0"/>
              <a:buChar char="❁"/>
            </a:pPr>
            <a:r>
              <a:rPr lang="zh-CN" altLang="en-US"/>
              <a:t>增强效率：帮助开发者优化资源使用，最大化训练效率，减少训练时间。</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pic>
        <p:nvPicPr>
          <p:cNvPr id="7" name="图片 6"/>
          <p:cNvPicPr>
            <a:picLocks noChangeAspect="1"/>
          </p:cNvPicPr>
          <p:nvPr/>
        </p:nvPicPr>
        <p:blipFill>
          <a:blip r:embed="rId5"/>
          <a:stretch>
            <a:fillRect/>
          </a:stretch>
        </p:blipFill>
        <p:spPr>
          <a:xfrm>
            <a:off x="5599430" y="1045210"/>
            <a:ext cx="2758440" cy="1356995"/>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平台服务形式</a:t>
            </a:r>
            <a:endParaRPr lang="zh-CN" altLang="en-US" b="1"/>
          </a:p>
          <a:p>
            <a:pPr lvl="1">
              <a:lnSpc>
                <a:spcPct val="150000"/>
              </a:lnSpc>
            </a:pPr>
            <a:r>
              <a:rPr lang="en-US" altLang="zh-CN"/>
              <a:t>API </a:t>
            </a:r>
            <a:r>
              <a:rPr lang="zh-CN" altLang="en-US"/>
              <a:t>接口服务</a:t>
            </a:r>
            <a:endParaRPr lang="zh-CN" altLang="en-US"/>
          </a:p>
          <a:p>
            <a:pPr lvl="2" algn="l">
              <a:lnSpc>
                <a:spcPct val="150000"/>
              </a:lnSpc>
              <a:buSzTx/>
            </a:pPr>
            <a:r>
              <a:rPr lang="zh-CN" altLang="en-US"/>
              <a:t>大模型平台通常提供易于集成的</a:t>
            </a:r>
            <a:r>
              <a:rPr lang="en-US" altLang="zh-CN"/>
              <a:t>API</a:t>
            </a:r>
            <a:r>
              <a:rPr lang="zh-CN" altLang="en-US"/>
              <a:t>接口，允许开发者将大模型的功能嵌入到现有系统或新应用中。通过</a:t>
            </a:r>
            <a:r>
              <a:rPr lang="en-US" altLang="zh-CN"/>
              <a:t>API</a:t>
            </a:r>
            <a:r>
              <a:rPr lang="zh-CN" altLang="en-US"/>
              <a:t>，用户无需关注模型训练和基础设施部署的复杂性，而是专注于应用开发和业务逻辑。</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快速集成：用户可以通过</a:t>
            </a:r>
            <a:r>
              <a:rPr lang="en-US" altLang="zh-CN"/>
              <a:t>RESTful API</a:t>
            </a:r>
            <a:r>
              <a:rPr lang="zh-CN" altLang="en-US"/>
              <a:t>或</a:t>
            </a:r>
            <a:r>
              <a:rPr lang="en-US" altLang="zh-CN"/>
              <a:t>SDK</a:t>
            </a:r>
            <a:r>
              <a:rPr lang="zh-CN" altLang="en-US"/>
              <a:t>直接调用模型功能，轻松实现文本生成、图像识别、语音处理等任务。</a:t>
            </a:r>
            <a:endParaRPr lang="zh-CN" altLang="en-US"/>
          </a:p>
          <a:p>
            <a:pPr marL="1314450" lvl="3" indent="-171450" algn="l">
              <a:lnSpc>
                <a:spcPct val="150000"/>
              </a:lnSpc>
              <a:buSzTx/>
              <a:buFont typeface="ZapfDingbatsITC" charset="0"/>
              <a:buChar char="❁"/>
            </a:pPr>
            <a:r>
              <a:rPr lang="zh-CN" altLang="en-US"/>
              <a:t>灵活性强：</a:t>
            </a:r>
            <a:r>
              <a:rPr lang="en-US" altLang="zh-CN"/>
              <a:t>API</a:t>
            </a:r>
            <a:r>
              <a:rPr lang="zh-CN" altLang="en-US"/>
              <a:t>服务通常提供可调节的模型参数如生成文本长度、温度控制等，满足不同业务需求。</a:t>
            </a:r>
            <a:endParaRPr lang="zh-CN" altLang="en-US"/>
          </a:p>
          <a:p>
            <a:pPr marL="1314450" lvl="3" indent="-171450" algn="l">
              <a:lnSpc>
                <a:spcPct val="150000"/>
              </a:lnSpc>
              <a:buSzTx/>
              <a:buFont typeface="ZapfDingbatsITC" charset="0"/>
              <a:buChar char="❁"/>
            </a:pPr>
            <a:r>
              <a:rPr lang="zh-CN" altLang="en-US"/>
              <a:t>即开即用：无需进行复杂的模型训练，用户可以直接使用平台提供的预训练模型。</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平台服务形式</a:t>
            </a:r>
            <a:endParaRPr lang="zh-CN" altLang="en-US" b="1"/>
          </a:p>
          <a:p>
            <a:pPr lvl="1">
              <a:lnSpc>
                <a:spcPct val="150000"/>
              </a:lnSpc>
            </a:pPr>
            <a:r>
              <a:rPr lang="zh-CN" altLang="en-US"/>
              <a:t>模型托管与自定义服务</a:t>
            </a:r>
            <a:endParaRPr lang="zh-CN" altLang="en-US"/>
          </a:p>
          <a:p>
            <a:pPr lvl="2" algn="l">
              <a:lnSpc>
                <a:spcPct val="150000"/>
              </a:lnSpc>
              <a:buSzTx/>
            </a:pPr>
            <a:r>
              <a:rPr lang="zh-CN" altLang="en-US"/>
              <a:t>许多平台提供模型托管服务，允许用户直接使用预训练模型，同时支持用户上传自己的数据进行微调，从而获得针对特定场景优化的模型。此类服务适合那些需要高度定制化模型的企业或开发者。</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预训练模型支持：平台托管的大模型覆盖多种任务（如自然语言处理、计算机视觉）。</a:t>
            </a:r>
            <a:endParaRPr lang="zh-CN" altLang="en-US"/>
          </a:p>
          <a:p>
            <a:pPr marL="1314450" lvl="3" indent="-171450" algn="l">
              <a:lnSpc>
                <a:spcPct val="150000"/>
              </a:lnSpc>
              <a:buSzTx/>
              <a:buFont typeface="ZapfDingbatsITC" charset="0"/>
              <a:buChar char="❁"/>
            </a:pPr>
            <a:r>
              <a:rPr lang="zh-CN" altLang="en-US"/>
              <a:t>微调与定制：用户可以在已有模型的基础上，用自己的数据集进行微调，提升模型在特定领域的表现。</a:t>
            </a:r>
            <a:endParaRPr lang="zh-CN" altLang="en-US"/>
          </a:p>
          <a:p>
            <a:pPr marL="1314450" lvl="3" indent="-171450" algn="l">
              <a:lnSpc>
                <a:spcPct val="150000"/>
              </a:lnSpc>
              <a:buSzTx/>
              <a:buFont typeface="ZapfDingbatsITC" charset="0"/>
              <a:buChar char="❁"/>
            </a:pPr>
            <a:r>
              <a:rPr lang="zh-CN" altLang="en-US"/>
              <a:t>弹性扩展：</a:t>
            </a:r>
            <a:r>
              <a:rPr lang="en-US" altLang="zh-CN"/>
              <a:t> </a:t>
            </a:r>
            <a:r>
              <a:rPr lang="zh-CN" altLang="en-US"/>
              <a:t>支持按需配置计算资源，满足从小规模实验到大规模部署的需求。</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平台服务形式</a:t>
            </a:r>
            <a:endParaRPr lang="zh-CN" altLang="en-US" b="1"/>
          </a:p>
          <a:p>
            <a:pPr lvl="1">
              <a:lnSpc>
                <a:spcPct val="150000"/>
              </a:lnSpc>
            </a:pPr>
            <a:r>
              <a:rPr lang="zh-CN" altLang="en-US"/>
              <a:t>端到端解决方案</a:t>
            </a:r>
            <a:endParaRPr lang="zh-CN" altLang="en-US"/>
          </a:p>
          <a:p>
            <a:pPr lvl="2" algn="l">
              <a:lnSpc>
                <a:spcPct val="150000"/>
              </a:lnSpc>
              <a:buSzTx/>
            </a:pPr>
            <a:r>
              <a:rPr lang="zh-CN" altLang="en-US"/>
              <a:t>一些大模型平台还提供端到端的</a:t>
            </a:r>
            <a:r>
              <a:rPr lang="en-US" altLang="zh-CN"/>
              <a:t>AI</a:t>
            </a:r>
            <a:r>
              <a:rPr lang="zh-CN" altLang="en-US"/>
              <a:t>解决方案，将模型开发、训练、部署、管理等环节整合在一个闭环系统中。用户只需关注具体的业务需求，而无需处理复杂的技术细节。这种形式非常适合缺乏</a:t>
            </a:r>
            <a:r>
              <a:rPr lang="en-US" altLang="zh-CN"/>
              <a:t>AI</a:t>
            </a:r>
            <a:r>
              <a:rPr lang="zh-CN" altLang="en-US"/>
              <a:t>开发能力的企业或组织。</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全流程服务：包括数据预处理、模型训练、在线推理和监控等完整流程。</a:t>
            </a:r>
            <a:endParaRPr lang="zh-CN" altLang="en-US"/>
          </a:p>
          <a:p>
            <a:pPr marL="1314450" lvl="3" indent="-171450" algn="l">
              <a:lnSpc>
                <a:spcPct val="150000"/>
              </a:lnSpc>
              <a:buSzTx/>
              <a:buFont typeface="ZapfDingbatsITC" charset="0"/>
              <a:buChar char="❁"/>
            </a:pPr>
            <a:r>
              <a:rPr lang="zh-CN" altLang="en-US"/>
              <a:t>低代码或零代码：提供可视化开发界面，非技术背景的用户也能轻松上手。</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大模型应用概览</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sym typeface="+mn-ea"/>
              </a:rPr>
              <a:t>政府服务</a:t>
            </a:r>
            <a:endParaRPr lang="zh-CN" altLang="en-US" sz="1500" b="1">
              <a:solidFill>
                <a:schemeClr val="tx1"/>
              </a:solidFill>
              <a:effectLst>
                <a:outerShdw blurRad="38100" dist="19050" dir="2700000" algn="tl" rotWithShape="0">
                  <a:schemeClr val="dk1">
                    <a:alpha val="40000"/>
                  </a:schemeClr>
                </a:outerShdw>
              </a:effectLst>
              <a:sym typeface="+mn-ea"/>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智能公共服务</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数据分析与决策支持</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公共安全与治安管理</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政策透明化与公众参与</a:t>
            </a:r>
            <a:endParaRPr lang="zh-CN" altLang="en-US"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扩展功能</a:t>
            </a:r>
            <a:endParaRPr lang="zh-CN" altLang="en-US"/>
          </a:p>
          <a:p>
            <a:pPr lvl="1">
              <a:lnSpc>
                <a:spcPct val="150000"/>
              </a:lnSpc>
            </a:pPr>
            <a:r>
              <a:rPr lang="zh-CN" altLang="en-US"/>
              <a:t>实时协同与云端管理</a:t>
            </a:r>
            <a:endParaRPr lang="zh-CN" altLang="en-US"/>
          </a:p>
          <a:p>
            <a:pPr lvl="2" algn="l">
              <a:lnSpc>
                <a:spcPct val="150000"/>
              </a:lnSpc>
              <a:buSzTx/>
            </a:pPr>
            <a:r>
              <a:rPr lang="zh-CN" altLang="en-US"/>
              <a:t>许多大模型平台提供云端实时协同和管理工具，方便团队在模型开发、测试、部署等阶段实现高效协作。这一功能特别适用于跨部门或跨区域的团队协作。</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资源调度优化：云端平台能够自动分配计算资源，确保团队成员高效完成任务。</a:t>
            </a:r>
            <a:endParaRPr lang="zh-CN" altLang="en-US"/>
          </a:p>
          <a:p>
            <a:pPr marL="1314450" lvl="3" indent="-171450" algn="l">
              <a:lnSpc>
                <a:spcPct val="150000"/>
              </a:lnSpc>
              <a:buSzTx/>
              <a:buFont typeface="ZapfDingbatsITC" charset="0"/>
              <a:buChar char="❁"/>
            </a:pPr>
            <a:r>
              <a:rPr lang="zh-CN" altLang="en-US"/>
              <a:t>版本管理：平台提供模型和代码的版本控制，方便追踪历史记录和回溯关键步骤。</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扩展功能</a:t>
            </a:r>
            <a:endParaRPr lang="zh-CN" altLang="en-US"/>
          </a:p>
          <a:p>
            <a:pPr lvl="1">
              <a:lnSpc>
                <a:spcPct val="150000"/>
              </a:lnSpc>
            </a:pPr>
            <a:r>
              <a:rPr lang="zh-CN" altLang="en-US"/>
              <a:t>插件与工具集成</a:t>
            </a:r>
            <a:endParaRPr lang="zh-CN" altLang="en-US"/>
          </a:p>
          <a:p>
            <a:pPr lvl="2" algn="l">
              <a:lnSpc>
                <a:spcPct val="150000"/>
              </a:lnSpc>
              <a:buSzTx/>
            </a:pPr>
            <a:r>
              <a:rPr lang="zh-CN" altLang="en-US"/>
              <a:t>为了满足更多样化的需求，大模型平台往往支持第三方插件或工具的集成，帮助用户扩展功能，快速开发应用。这种开放式的生态系统让开发者可以根据需要选择最适合的工具或组件。</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插件生态：平台通常提供丰富的插件市场，涵盖数据预处理、模型可视化、</a:t>
            </a:r>
            <a:r>
              <a:rPr lang="en-US" altLang="zh-CN"/>
              <a:t>API</a:t>
            </a:r>
            <a:r>
              <a:rPr lang="zh-CN" altLang="en-US"/>
              <a:t>增强等功能。</a:t>
            </a:r>
            <a:endParaRPr lang="zh-CN" altLang="en-US"/>
          </a:p>
          <a:p>
            <a:pPr marL="1314450" lvl="3" indent="-171450" algn="l">
              <a:lnSpc>
                <a:spcPct val="150000"/>
              </a:lnSpc>
              <a:buSzTx/>
              <a:buFont typeface="ZapfDingbatsITC" charset="0"/>
              <a:buChar char="❁"/>
            </a:pPr>
            <a:r>
              <a:rPr lang="zh-CN" altLang="en-US"/>
              <a:t>集成常见工具：支持与其他开发工具（如</a:t>
            </a:r>
            <a:r>
              <a:rPr lang="en-US" altLang="zh-CN"/>
              <a:t>Jupyter Notebook</a:t>
            </a:r>
            <a:r>
              <a:rPr lang="zh-CN" altLang="en-US"/>
              <a:t>、</a:t>
            </a:r>
            <a:r>
              <a:rPr lang="en-US" altLang="zh-CN"/>
              <a:t>VS Code</a:t>
            </a:r>
            <a:r>
              <a:rPr lang="zh-CN" altLang="en-US"/>
              <a:t>）的无缝集成，方便开发者在熟悉的环境中工作。</a:t>
            </a:r>
            <a:endParaRPr lang="en-US" altLang="zh-CN"/>
          </a:p>
          <a:p>
            <a:pPr marL="1314450" lvl="3" indent="-171450" algn="l">
              <a:lnSpc>
                <a:spcPct val="150000"/>
              </a:lnSpc>
              <a:buSzTx/>
              <a:buFont typeface="ZapfDingbatsITC" charset="0"/>
              <a:buChar char="❁"/>
            </a:pPr>
            <a:r>
              <a:rPr lang="zh-CN" altLang="en-US"/>
              <a:t>低代码支持：一些平台通过插件实现低代码或零代码开发，降低使用门槛。</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b="1">
                <a:solidFill>
                  <a:schemeClr val="tx1"/>
                </a:solidFill>
                <a:effectLst>
                  <a:outerShdw blurRad="38100" dist="19050" dir="2700000" algn="tl" rotWithShape="0">
                    <a:schemeClr val="dk1">
                      <a:alpha val="40000"/>
                    </a:schemeClr>
                  </a:outerShdw>
                </a:effectLst>
              </a:rPr>
              <a:t>具体案例分析</a:t>
            </a:r>
            <a:endParaRPr lang="zh-CN" altLang="en-US" sz="1800" b="1">
              <a:solidFill>
                <a:schemeClr val="tx1"/>
              </a:solidFill>
              <a:effectLst>
                <a:outerShdw blurRad="38100" dist="19050" dir="2700000" algn="tl" rotWithShape="0">
                  <a:schemeClr val="dk1">
                    <a:alpha val="40000"/>
                  </a:schemeClr>
                </a:outerShdw>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
        <p:nvSpPr>
          <p:cNvPr id="4" name="文本框 3"/>
          <p:cNvSpPr txBox="1"/>
          <p:nvPr/>
        </p:nvSpPr>
        <p:spPr>
          <a:xfrm>
            <a:off x="6822440" y="821690"/>
            <a:ext cx="3048000" cy="368300"/>
          </a:xfrm>
          <a:prstGeom prst="rect">
            <a:avLst/>
          </a:prstGeom>
          <a:noFill/>
        </p:spPr>
        <p:txBody>
          <a:bodyPr wrap="square" rtlCol="0">
            <a:spAutoFit/>
          </a:bodyPr>
          <a:p>
            <a:endParaRPr lang="zh-CN"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案例</a:t>
            </a:r>
            <a:r>
              <a:rPr lang="zh-CN" altLang="en-US"/>
              <a:t>背景</a:t>
            </a:r>
            <a:endParaRPr lang="zh-CN" altLang="en-US"/>
          </a:p>
          <a:p>
            <a:pPr lvl="2" algn="l">
              <a:lnSpc>
                <a:spcPct val="150000"/>
              </a:lnSpc>
              <a:buSzTx/>
            </a:pPr>
            <a:r>
              <a:rPr lang="en-US" altLang="zh-CN"/>
              <a:t>Chat-</a:t>
            </a:r>
            <a:r>
              <a:rPr lang="zh-CN" altLang="en-US"/>
              <a:t>甄嬛是利用《甄嬛传》剧本中所有关于甄嬛的台词和语句，基于大模型进行</a:t>
            </a:r>
            <a:r>
              <a:rPr lang="en-US" altLang="zh-CN"/>
              <a:t>LoRA</a:t>
            </a:r>
            <a:r>
              <a:rPr lang="zh-CN" altLang="en-US"/>
              <a:t>微调得到的模仿甄嬛语气的聊天语言模型。</a:t>
            </a:r>
            <a:endParaRPr lang="zh-CN" altLang="en-US"/>
          </a:p>
          <a:p>
            <a:pPr lvl="2" algn="l">
              <a:lnSpc>
                <a:spcPct val="150000"/>
              </a:lnSpc>
              <a:buSzTx/>
            </a:pPr>
            <a:r>
              <a:rPr lang="en-US" altLang="zh-CN"/>
              <a:t>Chat-</a:t>
            </a:r>
            <a:r>
              <a:rPr lang="zh-CN" altLang="en-US"/>
              <a:t>甄嬛，实现了以《甄嬛传》为切入点，打造一套基于小说、剧本的个性化</a:t>
            </a:r>
            <a:r>
              <a:rPr lang="en-US" altLang="zh-CN"/>
              <a:t> AI </a:t>
            </a:r>
            <a:r>
              <a:rPr lang="zh-CN" altLang="en-US"/>
              <a:t>微调大模型完整流程，通过提供任一小说、剧本，指定人物角色，运行本项目完整流程，让每一位用户都基于心仪的小说、剧本打造一个属于自己的、契合角色人设、具备高度智能的个性化</a:t>
            </a:r>
            <a:r>
              <a:rPr lang="en-US" altLang="zh-CN"/>
              <a:t> AI</a:t>
            </a:r>
            <a:r>
              <a:rPr lang="zh-CN" altLang="en-US"/>
              <a:t>。</a:t>
            </a: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环境</a:t>
            </a:r>
            <a:r>
              <a:rPr lang="zh-CN" altLang="en-US"/>
              <a:t>准备</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676910" y="2410460"/>
            <a:ext cx="8068945" cy="680720"/>
          </a:xfrm>
          <a:prstGeom prst="rect">
            <a:avLst/>
          </a:prstGeom>
        </p:spPr>
      </p:pic>
      <p:pic>
        <p:nvPicPr>
          <p:cNvPr id="5" name="图片 4"/>
          <p:cNvPicPr>
            <a:picLocks noChangeAspect="1"/>
          </p:cNvPicPr>
          <p:nvPr/>
        </p:nvPicPr>
        <p:blipFill>
          <a:blip r:embed="rId3"/>
          <a:stretch>
            <a:fillRect/>
          </a:stretch>
        </p:blipFill>
        <p:spPr>
          <a:xfrm>
            <a:off x="674370" y="3059430"/>
            <a:ext cx="8006080" cy="1357630"/>
          </a:xfrm>
          <a:prstGeom prst="rect">
            <a:avLst/>
          </a:prstGeom>
        </p:spPr>
      </p:pic>
      <p:pic>
        <p:nvPicPr>
          <p:cNvPr id="6" name="图片 5"/>
          <p:cNvPicPr>
            <a:picLocks noChangeAspect="1"/>
          </p:cNvPicPr>
          <p:nvPr/>
        </p:nvPicPr>
        <p:blipFill>
          <a:blip r:embed="rId4"/>
          <a:stretch>
            <a:fillRect/>
          </a:stretch>
        </p:blipFill>
        <p:spPr>
          <a:xfrm>
            <a:off x="693420" y="4358005"/>
            <a:ext cx="7278370" cy="1923415"/>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数据准备</a:t>
            </a:r>
            <a:endParaRPr lang="zh-CN" altLang="en-US"/>
          </a:p>
          <a:p>
            <a:pPr marL="1014730" lvl="2" indent="-214630">
              <a:lnSpc>
                <a:spcPct val="150000"/>
              </a:lnSpc>
              <a:buFont typeface="ArialUnicodeMS" charset="0"/>
              <a:buChar char="❆"/>
            </a:pPr>
            <a:r>
              <a:rPr lang="zh-CN" altLang="en-US"/>
              <a:t>首先，我们需要准备《甄嬛传》剧本数据，这里我们使用了《甄嬛传》剧本数据，我们可以查看一下原始数据的格式。</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7" name="图片 6"/>
          <p:cNvPicPr>
            <a:picLocks noChangeAspect="1"/>
          </p:cNvPicPr>
          <p:nvPr/>
        </p:nvPicPr>
        <p:blipFill>
          <a:blip r:embed="rId2"/>
          <a:stretch>
            <a:fillRect/>
          </a:stretch>
        </p:blipFill>
        <p:spPr>
          <a:xfrm>
            <a:off x="1393825" y="3380740"/>
            <a:ext cx="6381750" cy="257175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数据准备</a:t>
            </a:r>
            <a:endParaRPr lang="zh-CN" altLang="en-US"/>
          </a:p>
          <a:p>
            <a:pPr marL="1014730" lvl="2" indent="-214630">
              <a:lnSpc>
                <a:spcPct val="150000"/>
              </a:lnSpc>
              <a:buFont typeface="ArialUnicodeMS" charset="0"/>
              <a:buChar char="❆"/>
            </a:pPr>
            <a:r>
              <a:rPr lang="zh-CN" altLang="en-US"/>
              <a:t>每一句都有人物及对应的台词，所以就可以很简单的将这些数据处理成对话的形式，如下：</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829310" y="3448050"/>
            <a:ext cx="8006715" cy="196088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数据准备</a:t>
            </a:r>
            <a:endParaRPr lang="zh-CN" altLang="en-US"/>
          </a:p>
          <a:p>
            <a:pPr marL="1014730" lvl="2" indent="-214630">
              <a:lnSpc>
                <a:spcPct val="150000"/>
              </a:lnSpc>
              <a:buFont typeface="ArialUnicodeMS" charset="0"/>
              <a:buChar char="❆"/>
            </a:pPr>
            <a:r>
              <a:rPr lang="zh-CN" altLang="en-US"/>
              <a:t>然后再将我们关注的角色的对话提取出来，形成</a:t>
            </a:r>
            <a:r>
              <a:rPr lang="en-US" altLang="zh-CN"/>
              <a:t> QA </a:t>
            </a:r>
            <a:r>
              <a:rPr lang="zh-CN" altLang="en-US"/>
              <a:t>问答对。对于这样的数据，我们可以使用正则表达式或者其他方法进行快速的提取，并抽取出我们关注的角色的对话。最后再将其整理成</a:t>
            </a:r>
            <a:r>
              <a:rPr lang="en-US" altLang="zh-CN"/>
              <a:t> json </a:t>
            </a:r>
            <a:r>
              <a:rPr lang="zh-CN" altLang="en-US"/>
              <a:t>格式的数据，如下：</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5" name="图片 4"/>
          <p:cNvPicPr>
            <a:picLocks noChangeAspect="1"/>
          </p:cNvPicPr>
          <p:nvPr/>
        </p:nvPicPr>
        <p:blipFill>
          <a:blip r:embed="rId2"/>
          <a:stretch>
            <a:fillRect/>
          </a:stretch>
        </p:blipFill>
        <p:spPr>
          <a:xfrm>
            <a:off x="2334895" y="3735705"/>
            <a:ext cx="5269230" cy="2371725"/>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模型训练</a:t>
            </a:r>
            <a:endParaRPr lang="zh-CN" altLang="en-US"/>
          </a:p>
          <a:p>
            <a:pPr marL="1014730" lvl="2" indent="-214630">
              <a:lnSpc>
                <a:spcPct val="150000"/>
              </a:lnSpc>
              <a:buFont typeface="ArialUnicodeMS" charset="0"/>
              <a:buChar char="❆"/>
            </a:pPr>
            <a:r>
              <a:rPr lang="zh-CN" altLang="en-US"/>
              <a:t>在</a:t>
            </a:r>
            <a:r>
              <a:rPr lang="en-US" altLang="zh-CN"/>
              <a:t>self-llm</a:t>
            </a:r>
            <a:r>
              <a:rPr lang="zh-CN" altLang="en-US"/>
              <a:t>的每一个模型中，都会有一个</a:t>
            </a:r>
            <a:r>
              <a:rPr lang="en-US" altLang="zh-CN"/>
              <a:t> Lora </a:t>
            </a:r>
            <a:r>
              <a:rPr lang="zh-CN" altLang="en-US"/>
              <a:t>微调模块，我们只需要将数据处理成我们需要的格式，然后再调用我们的训练脚本即可。此处选择我们选择</a:t>
            </a:r>
            <a:r>
              <a:rPr lang="en-US" altLang="zh-CN"/>
              <a:t> LLaMA3_1-8B-Instruct </a:t>
            </a:r>
            <a:r>
              <a:rPr lang="zh-CN" altLang="en-US"/>
              <a:t>模型进行微调，首先还是要下载模型，创建一个</a:t>
            </a:r>
            <a:r>
              <a:rPr lang="en-US" altLang="zh-CN"/>
              <a:t>model_download.py</a:t>
            </a:r>
            <a:r>
              <a:rPr lang="zh-CN" altLang="en-US"/>
              <a:t>文件，输入以下内容：</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1076960" y="4345305"/>
            <a:ext cx="7505700" cy="1054100"/>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模型训练</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5" name="图片 4"/>
          <p:cNvPicPr>
            <a:picLocks noChangeAspect="1"/>
          </p:cNvPicPr>
          <p:nvPr/>
        </p:nvPicPr>
        <p:blipFill>
          <a:blip r:embed="rId2"/>
          <a:stretch>
            <a:fillRect/>
          </a:stretch>
        </p:blipFill>
        <p:spPr>
          <a:xfrm>
            <a:off x="922020" y="2661285"/>
            <a:ext cx="7677785" cy="288988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智能公共服务</a:t>
            </a:r>
            <a:endParaRPr lang="zh-CN" altLang="en-US"/>
          </a:p>
          <a:p>
            <a:pPr lvl="2" algn="l">
              <a:lnSpc>
                <a:spcPct val="150000"/>
              </a:lnSpc>
              <a:buSzTx/>
            </a:pPr>
            <a:r>
              <a:rPr lang="zh-CN" altLang="en-US"/>
              <a:t>大模型在智能公共服务中的应用为市民提供了更加便捷和高效的服务。例如，许多城市的智能政务平台已经通过大模型支持的聊天机器人，帮助民众快速解答有关政策法规、社会福利、税务申报等方面的问题。政府机关通过自然语言处理技术，能够理解并自动回应市民的咨询，从而减少人工干预，提升服务效率。</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grpSp>
        <p:nvGrpSpPr>
          <p:cNvPr id="8" name="组合 7"/>
          <p:cNvGrpSpPr/>
          <p:nvPr>
            <p:custDataLst>
              <p:tags r:id="rId2"/>
            </p:custDataLst>
          </p:nvPr>
        </p:nvGrpSpPr>
        <p:grpSpPr>
          <a:xfrm rot="0">
            <a:off x="2256155" y="4451350"/>
            <a:ext cx="5321300" cy="2149475"/>
            <a:chOff x="2198" y="3614"/>
            <a:chExt cx="14826" cy="12187"/>
          </a:xfrm>
        </p:grpSpPr>
        <p:sp>
          <p:nvSpPr>
            <p:cNvPr id="9" name="任意多边形 14"/>
            <p:cNvSpPr/>
            <p:nvPr>
              <p:custDataLst>
                <p:tags r:id="rId3"/>
              </p:custDataLst>
            </p:nvPr>
          </p:nvSpPr>
          <p:spPr>
            <a:xfrm flipH="1" flipV="1">
              <a:off x="6718" y="7073"/>
              <a:ext cx="10307" cy="8728"/>
            </a:xfrm>
            <a:custGeom>
              <a:avLst/>
              <a:gdLst>
                <a:gd name="connsiteX0" fmla="*/ 1 w 570"/>
                <a:gd name="connsiteY0" fmla="*/ 476 h 476"/>
                <a:gd name="connsiteX1" fmla="*/ 0 w 570"/>
                <a:gd name="connsiteY1" fmla="*/ 0 h 476"/>
                <a:gd name="connsiteX2" fmla="*/ 570 w 570"/>
                <a:gd name="connsiteY2" fmla="*/ 476 h 476"/>
                <a:gd name="connsiteX3" fmla="*/ 1 w 570"/>
                <a:gd name="connsiteY3" fmla="*/ 476 h 476"/>
              </a:gdLst>
              <a:ahLst/>
              <a:cxnLst>
                <a:cxn ang="0">
                  <a:pos x="connsiteX0" y="connsiteY0"/>
                </a:cxn>
                <a:cxn ang="0">
                  <a:pos x="connsiteX1" y="connsiteY1"/>
                </a:cxn>
                <a:cxn ang="0">
                  <a:pos x="connsiteX2" y="connsiteY2"/>
                </a:cxn>
                <a:cxn ang="0">
                  <a:pos x="connsiteX3" y="connsiteY3"/>
                </a:cxn>
              </a:cxnLst>
              <a:rect l="l" t="t" r="r" b="b"/>
              <a:pathLst>
                <a:path w="5370" h="4547">
                  <a:moveTo>
                    <a:pt x="579" y="0"/>
                  </a:moveTo>
                  <a:lnTo>
                    <a:pt x="1030" y="362"/>
                  </a:lnTo>
                  <a:lnTo>
                    <a:pt x="5026" y="362"/>
                  </a:lnTo>
                  <a:cubicBezTo>
                    <a:pt x="5185" y="362"/>
                    <a:pt x="5317" y="471"/>
                    <a:pt x="5354" y="618"/>
                  </a:cubicBezTo>
                  <a:lnTo>
                    <a:pt x="5355" y="624"/>
                  </a:lnTo>
                  <a:lnTo>
                    <a:pt x="5359" y="638"/>
                  </a:lnTo>
                  <a:cubicBezTo>
                    <a:pt x="5366" y="666"/>
                    <a:pt x="5370" y="695"/>
                    <a:pt x="5370" y="726"/>
                  </a:cubicBezTo>
                  <a:lnTo>
                    <a:pt x="5370" y="4198"/>
                  </a:lnTo>
                  <a:cubicBezTo>
                    <a:pt x="5370" y="4391"/>
                    <a:pt x="5214" y="4547"/>
                    <a:pt x="5021" y="4547"/>
                  </a:cubicBezTo>
                  <a:lnTo>
                    <a:pt x="349" y="4547"/>
                  </a:lnTo>
                  <a:cubicBezTo>
                    <a:pt x="258" y="4547"/>
                    <a:pt x="176" y="4513"/>
                    <a:pt x="114" y="4456"/>
                  </a:cubicBezTo>
                  <a:lnTo>
                    <a:pt x="114" y="4456"/>
                  </a:lnTo>
                  <a:lnTo>
                    <a:pt x="111" y="4453"/>
                  </a:lnTo>
                  <a:cubicBezTo>
                    <a:pt x="43" y="4392"/>
                    <a:pt x="0" y="4302"/>
                    <a:pt x="0" y="4203"/>
                  </a:cubicBezTo>
                  <a:lnTo>
                    <a:pt x="0" y="4198"/>
                  </a:lnTo>
                  <a:lnTo>
                    <a:pt x="0" y="726"/>
                  </a:lnTo>
                  <a:lnTo>
                    <a:pt x="0" y="700"/>
                  </a:lnTo>
                  <a:cubicBezTo>
                    <a:pt x="0" y="513"/>
                    <a:pt x="151" y="362"/>
                    <a:pt x="338" y="362"/>
                  </a:cubicBezTo>
                  <a:lnTo>
                    <a:pt x="580" y="362"/>
                  </a:lnTo>
                  <a:lnTo>
                    <a:pt x="579" y="0"/>
                  </a:lnTo>
                  <a:close/>
                </a:path>
              </a:pathLst>
            </a:custGeom>
            <a:gradFill>
              <a:gsLst>
                <a:gs pos="80000">
                  <a:schemeClr val="accent1">
                    <a:alpha val="60000"/>
                  </a:schemeClr>
                </a:gs>
                <a:gs pos="0">
                  <a:schemeClr val="accent1">
                    <a:lumMod val="60000"/>
                    <a:lumOff val="40000"/>
                    <a:alpha val="40000"/>
                  </a:schemeClr>
                </a:gs>
              </a:gsLst>
              <a:path path="circle">
                <a:fillToRect l="100000" t="100000"/>
              </a:path>
              <a:tileRect r="-100000" b="-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11" name="任意多边形 15"/>
            <p:cNvSpPr/>
            <p:nvPr>
              <p:custDataLst>
                <p:tags r:id="rId4"/>
              </p:custDataLst>
            </p:nvPr>
          </p:nvSpPr>
          <p:spPr>
            <a:xfrm>
              <a:off x="2198" y="3614"/>
              <a:ext cx="14043" cy="11618"/>
            </a:xfrm>
            <a:custGeom>
              <a:avLst/>
              <a:gdLst>
                <a:gd name="adj" fmla="val 869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7317" h="6052">
                  <a:moveTo>
                    <a:pt x="489" y="0"/>
                  </a:moveTo>
                  <a:lnTo>
                    <a:pt x="6828" y="0"/>
                  </a:lnTo>
                  <a:cubicBezTo>
                    <a:pt x="7098" y="0"/>
                    <a:pt x="7317" y="219"/>
                    <a:pt x="7317" y="489"/>
                  </a:cubicBezTo>
                  <a:lnTo>
                    <a:pt x="7317" y="5134"/>
                  </a:lnTo>
                  <a:cubicBezTo>
                    <a:pt x="7317" y="5404"/>
                    <a:pt x="7098" y="5623"/>
                    <a:pt x="6828" y="5623"/>
                  </a:cubicBezTo>
                  <a:lnTo>
                    <a:pt x="1234" y="5623"/>
                  </a:lnTo>
                  <a:lnTo>
                    <a:pt x="699" y="6052"/>
                  </a:lnTo>
                  <a:lnTo>
                    <a:pt x="700" y="5623"/>
                  </a:lnTo>
                  <a:lnTo>
                    <a:pt x="489" y="5623"/>
                  </a:lnTo>
                  <a:cubicBezTo>
                    <a:pt x="219" y="5623"/>
                    <a:pt x="0" y="5404"/>
                    <a:pt x="0" y="5134"/>
                  </a:cubicBezTo>
                  <a:lnTo>
                    <a:pt x="0" y="489"/>
                  </a:lnTo>
                  <a:cubicBezTo>
                    <a:pt x="0" y="219"/>
                    <a:pt x="219" y="0"/>
                    <a:pt x="489" y="0"/>
                  </a:cubicBezTo>
                  <a:close/>
                </a:path>
              </a:pathLst>
            </a:custGeom>
            <a:gradFill>
              <a:gsLst>
                <a:gs pos="65000">
                  <a:schemeClr val="accent1"/>
                </a:gs>
                <a:gs pos="2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pic>
          <p:nvPicPr>
            <p:cNvPr id="12" name="图片 11" descr="E:/设计素材图片2/leo-bayard-HuFL67UtXqU-unsplash.jpgleo-bayard-HuFL67UtXqU-unsplash"/>
            <p:cNvPicPr>
              <a:picLocks noChangeAspect="1"/>
            </p:cNvPicPr>
            <p:nvPr>
              <p:custDataLst>
                <p:tags r:id="rId5"/>
              </p:custDataLst>
            </p:nvPr>
          </p:nvPicPr>
          <p:blipFill rotWithShape="1">
            <a:blip r:embed="rId6" cstate="email"/>
            <a:srcRect l="22583" t="-4" r="22583" b="-4"/>
            <a:stretch>
              <a:fillRect/>
            </a:stretch>
          </p:blipFill>
          <p:spPr>
            <a:xfrm>
              <a:off x="2601" y="4052"/>
              <a:ext cx="13170" cy="9895"/>
            </a:xfrm>
            <a:prstGeom prst="roundRect">
              <a:avLst>
                <a:gd name="adj" fmla="val 6291"/>
              </a:avLst>
            </a:prstGeom>
            <a:ln w="9525" cap="flat" cmpd="sng" algn="ctr">
              <a:solidFill>
                <a:schemeClr val="dk1">
                  <a:lumMod val="40000"/>
                  <a:lumOff val="60000"/>
                  <a:alpha val="50000"/>
                </a:schemeClr>
              </a:solidFill>
              <a:prstDash val="solid"/>
              <a:round/>
              <a:headEnd type="none" w="med" len="med"/>
              <a:tailEnd type="none" w="med" len="med"/>
            </a:ln>
          </p:spPr>
        </p:pic>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模型</a:t>
            </a:r>
            <a:r>
              <a:rPr lang="zh-CN" altLang="en-US"/>
              <a:t>验证</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1534160" y="2525395"/>
            <a:ext cx="6153150" cy="1562100"/>
          </a:xfrm>
          <a:prstGeom prst="rect">
            <a:avLst/>
          </a:prstGeom>
        </p:spPr>
      </p:pic>
      <p:pic>
        <p:nvPicPr>
          <p:cNvPr id="6" name="图片 5"/>
          <p:cNvPicPr>
            <a:picLocks noChangeAspect="1"/>
          </p:cNvPicPr>
          <p:nvPr/>
        </p:nvPicPr>
        <p:blipFill>
          <a:blip r:embed="rId3"/>
          <a:stretch>
            <a:fillRect/>
          </a:stretch>
        </p:blipFill>
        <p:spPr>
          <a:xfrm>
            <a:off x="1508125" y="4317365"/>
            <a:ext cx="5069205" cy="160083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交互</a:t>
            </a:r>
            <a:r>
              <a:rPr lang="zh-CN" altLang="en-US"/>
              <a:t>界面</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5" name="图片 4"/>
          <p:cNvPicPr>
            <a:picLocks noChangeAspect="1"/>
          </p:cNvPicPr>
          <p:nvPr/>
        </p:nvPicPr>
        <p:blipFill>
          <a:blip r:embed="rId2"/>
          <a:stretch>
            <a:fillRect/>
          </a:stretch>
        </p:blipFill>
        <p:spPr>
          <a:xfrm>
            <a:off x="444500" y="2663190"/>
            <a:ext cx="8312785" cy="2357755"/>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大模型应用的挑战与未来</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dirty="0">
                <a:solidFill>
                  <a:schemeClr val="tx1"/>
                </a:solidFill>
                <a:effectLst>
                  <a:outerShdw blurRad="38100" dist="19050" dir="2700000" algn="tl" rotWithShape="0">
                    <a:schemeClr val="dk1">
                      <a:alpha val="40000"/>
                    </a:schemeClr>
                  </a:outerShdw>
                </a:effectLst>
              </a:rPr>
              <a:t>数据隐私与安全性</a:t>
            </a:r>
            <a:endParaRPr lang="zh-CN" altLang="en-US" sz="1500" b="1" dirty="0">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dirty="0">
                <a:solidFill>
                  <a:schemeClr val="tx1"/>
                </a:solidFill>
                <a:effectLst>
                  <a:outerShdw blurRad="38100" dist="19050" dir="2700000" algn="tl" rotWithShape="0">
                    <a:schemeClr val="dk1">
                      <a:alpha val="40000"/>
                    </a:schemeClr>
                  </a:outerShdw>
                </a:effectLst>
              </a:rPr>
              <a:t>算力需求与资源消耗</a:t>
            </a:r>
            <a:endParaRPr lang="zh-CN" altLang="en-US" sz="1500" b="1" dirty="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数据隐私与</a:t>
            </a:r>
            <a:r>
              <a:rPr lang="zh-CN" altLang="en-US" b="1"/>
              <a:t>安全性</a:t>
            </a:r>
            <a:endParaRPr lang="zh-CN" altLang="en-US" b="1"/>
          </a:p>
          <a:p>
            <a:pPr lvl="1">
              <a:lnSpc>
                <a:spcPct val="150000"/>
              </a:lnSpc>
            </a:pPr>
            <a:r>
              <a:rPr lang="zh-CN" altLang="en-US"/>
              <a:t>数据隐私</a:t>
            </a:r>
            <a:endParaRPr lang="zh-CN" altLang="en-US"/>
          </a:p>
          <a:p>
            <a:pPr marL="1014730" lvl="2" indent="-214630">
              <a:lnSpc>
                <a:spcPct val="150000"/>
              </a:lnSpc>
              <a:buFont typeface="ArialUnicodeMS" charset="0"/>
              <a:buChar char="❆"/>
            </a:pPr>
            <a:r>
              <a:rPr lang="zh-CN" altLang="en-US"/>
              <a:t>敏感数据泄露风险：大模型在训练过程中通常需要访问大量数据，包括用户隐私数据、商业机密或政府敏感信息。如果数据缺乏有效的脱敏处理，可能会导致用户隐私数据被泄露。例如，训练后的模型可能在生成内容时意外泄露敏感信息。</a:t>
            </a:r>
            <a:r>
              <a:rPr lang="en-US" altLang="zh-CN"/>
              <a:t>  </a:t>
            </a:r>
            <a:endParaRPr lang="en-US" altLang="zh-CN"/>
          </a:p>
          <a:p>
            <a:pPr marL="1014730" lvl="2" indent="-214630">
              <a:lnSpc>
                <a:spcPct val="150000"/>
              </a:lnSpc>
              <a:buFont typeface="ArialUnicodeMS" charset="0"/>
              <a:buChar char="❆"/>
            </a:pPr>
            <a:r>
              <a:rPr lang="zh-CN" altLang="en-US"/>
              <a:t>跨境数据流动的法律合规性：随着大模型的应用范围扩大到国际市场，跨境数据流动带来了隐私保护法规的挑战。例如，《通用数据保护条例（</a:t>
            </a:r>
            <a:r>
              <a:rPr lang="en-US" altLang="zh-CN"/>
              <a:t>GDPR</a:t>
            </a:r>
            <a:r>
              <a:rPr lang="zh-CN" altLang="en-US"/>
              <a:t>）》对数据处理和存储提出了严格要求，这对模型开发和部署造成了法律合规性压力。</a:t>
            </a:r>
            <a:endParaRPr lang="zh-CN" altLang="en-US"/>
          </a:p>
          <a:p>
            <a:pPr lvl="1">
              <a:lnSpc>
                <a:spcPct val="150000"/>
              </a:lnSpc>
            </a:pPr>
            <a:endParaRPr lang="zh-CN" altLang="en-US" sz="2100">
              <a:solidFill>
                <a:schemeClr val="tx1"/>
              </a:solidFill>
            </a:endParaRPr>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数据隐私与</a:t>
            </a:r>
            <a:r>
              <a:rPr lang="zh-CN" altLang="en-US" b="1"/>
              <a:t>安全性</a:t>
            </a:r>
            <a:endParaRPr lang="zh-CN" altLang="en-US" b="1"/>
          </a:p>
          <a:p>
            <a:pPr lvl="1">
              <a:lnSpc>
                <a:spcPct val="150000"/>
              </a:lnSpc>
            </a:pPr>
            <a:r>
              <a:rPr lang="zh-CN" altLang="en-US"/>
              <a:t>模型</a:t>
            </a:r>
            <a:r>
              <a:rPr lang="zh-CN" altLang="en-US"/>
              <a:t>使用安全问题</a:t>
            </a:r>
            <a:endParaRPr lang="zh-CN" altLang="en-US"/>
          </a:p>
          <a:p>
            <a:pPr marL="1014730" lvl="2" indent="-214630">
              <a:lnSpc>
                <a:spcPct val="150000"/>
              </a:lnSpc>
              <a:buFont typeface="ArialUnicodeMS" charset="0"/>
              <a:buChar char="❆"/>
            </a:pPr>
            <a:r>
              <a:rPr lang="zh-CN" altLang="en-US"/>
              <a:t>恶意攻击和模型安全：大模型可能成为黑客攻击的目标，例如通过对抗样本攻击来操控模型输出，或者通过数据注入攻击使模型产生错误结果。对于依赖大模型的行业应用，这种风险可能导致严重后果，例如金融决策错误或医疗诊断失误。</a:t>
            </a:r>
            <a:r>
              <a:rPr lang="en-US" altLang="zh-CN"/>
              <a:t>  </a:t>
            </a:r>
            <a:endParaRPr lang="en-US" altLang="zh-CN"/>
          </a:p>
          <a:p>
            <a:pPr marL="1014730" lvl="2" indent="-214630">
              <a:lnSpc>
                <a:spcPct val="150000"/>
              </a:lnSpc>
              <a:buFont typeface="ArialUnicodeMS" charset="0"/>
              <a:buChar char="❆"/>
            </a:pPr>
            <a:r>
              <a:rPr lang="zh-CN" altLang="en-US"/>
              <a:t>数据使用的不可追踪性：大模型训练后的数据源往往不可追踪，可能导致模型的决策不透明，增加安全审查的复杂性。这对需要监管的行业（如金融和医疗）提出了额外的安全风险。</a:t>
            </a:r>
            <a:endParaRPr lang="zh-CN" altLang="en-US"/>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算力需求与</a:t>
            </a:r>
            <a:r>
              <a:rPr lang="zh-CN" altLang="en-US" b="1"/>
              <a:t>资源消耗</a:t>
            </a:r>
            <a:endParaRPr lang="zh-CN" altLang="en-US" b="1"/>
          </a:p>
          <a:p>
            <a:pPr lvl="1">
              <a:lnSpc>
                <a:spcPct val="150000"/>
              </a:lnSpc>
            </a:pPr>
            <a:r>
              <a:rPr lang="zh-CN" altLang="en-US"/>
              <a:t>算力需求的持续增长</a:t>
            </a:r>
            <a:r>
              <a:rPr lang="en-US" altLang="zh-CN"/>
              <a:t>  </a:t>
            </a:r>
            <a:endParaRPr lang="en-US" altLang="zh-CN"/>
          </a:p>
          <a:p>
            <a:pPr marL="1014730" lvl="2" indent="-214630">
              <a:lnSpc>
                <a:spcPct val="150000"/>
              </a:lnSpc>
              <a:buFont typeface="ArialUnicodeMS" charset="0"/>
              <a:buChar char="❆"/>
            </a:pPr>
            <a:r>
              <a:rPr lang="zh-CN" altLang="en-US"/>
              <a:t>硬件和能源的瓶颈：大模型的训练和推理需要庞大的算力支持，通常需要高性能的</a:t>
            </a:r>
            <a:r>
              <a:rPr lang="en-US" altLang="zh-CN"/>
              <a:t>GPU/TPU</a:t>
            </a:r>
            <a:r>
              <a:rPr lang="zh-CN" altLang="en-US"/>
              <a:t>集群。这不仅增加了硬件成本，还导致能源消耗过高。</a:t>
            </a:r>
            <a:endParaRPr lang="zh-CN" altLang="en-US"/>
          </a:p>
          <a:p>
            <a:pPr marL="1014730" lvl="2" indent="-214630">
              <a:lnSpc>
                <a:spcPct val="150000"/>
              </a:lnSpc>
              <a:buFont typeface="ArialUnicodeMS" charset="0"/>
              <a:buChar char="❆"/>
            </a:pPr>
            <a:r>
              <a:rPr lang="zh-CN" altLang="en-US"/>
              <a:t>中小企业的进入门槛：大模型开发的高算力需求使得中小企业难以参与竞争，进一步加剧了行业集中化，可能导致技术创新的垄断性问题。这种算力鸿沟在医疗、教育等领域尤为明显。</a:t>
            </a:r>
            <a:endParaRPr lang="zh-CN" altLang="en-US"/>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算力需求与</a:t>
            </a:r>
            <a:r>
              <a:rPr lang="zh-CN" altLang="en-US" b="1"/>
              <a:t>资源消耗</a:t>
            </a:r>
            <a:endParaRPr lang="zh-CN" altLang="en-US" b="1"/>
          </a:p>
          <a:p>
            <a:pPr lvl="1">
              <a:lnSpc>
                <a:spcPct val="150000"/>
              </a:lnSpc>
            </a:pPr>
            <a:r>
              <a:rPr lang="zh-CN" altLang="en-US"/>
              <a:t>资源优化与成本控制</a:t>
            </a:r>
            <a:endParaRPr lang="en-US" altLang="zh-CN"/>
          </a:p>
          <a:p>
            <a:pPr marL="1014730" lvl="2" indent="-214630">
              <a:lnSpc>
                <a:spcPct val="150000"/>
              </a:lnSpc>
              <a:buFont typeface="ArialUnicodeMS" charset="0"/>
              <a:buChar char="❆"/>
            </a:pPr>
            <a:r>
              <a:rPr lang="zh-CN" altLang="en-US"/>
              <a:t>模型压缩与量化技术：为减少算力需求，研究者正在探索模型压缩、知识蒸馏和量化技术。这些方法可以显著降低模型的存储和计算开销，但在某些情况下可能会以牺牲模型精度为代价。如何在模型精度和资源消耗之间取得平衡，是行业应用的重要研究方向。</a:t>
            </a:r>
            <a:r>
              <a:rPr lang="en-US" altLang="zh-CN"/>
              <a:t>  </a:t>
            </a:r>
            <a:endParaRPr lang="en-US" altLang="zh-CN"/>
          </a:p>
          <a:p>
            <a:pPr marL="1014730" lvl="2" indent="-214630">
              <a:lnSpc>
                <a:spcPct val="150000"/>
              </a:lnSpc>
              <a:buFont typeface="ArialUnicodeMS" charset="0"/>
              <a:buChar char="❆"/>
            </a:pPr>
            <a:r>
              <a:rPr lang="zh-CN" altLang="en-US"/>
              <a:t>分布式计算与边缘部署：通过分布式计算或边缘计算技术，可以将部分计算任务分担到多个节点上，从而降低对单一节点算力的依赖。</a:t>
            </a:r>
            <a:endParaRPr lang="zh-CN" altLang="en-US"/>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Thanks</a:t>
            </a:r>
            <a:endParaRPr lang="zh-CN" altLang="en-US" dirty="0"/>
          </a:p>
        </p:txBody>
      </p:sp>
      <p:sp>
        <p:nvSpPr>
          <p:cNvPr id="3" name="副标题 2"/>
          <p:cNvSpPr>
            <a:spLocks noGrp="1"/>
          </p:cNvSpPr>
          <p:nvPr>
            <p:ph type="subTitle" idx="1"/>
          </p:nvPr>
        </p:nvSpPr>
        <p:spPr/>
        <p:txBody>
          <a:bodyPr/>
          <a:lstStyle/>
          <a:p>
            <a:r>
              <a:rPr lang="zh-CN" altLang="en-US" dirty="0" smtClean="0"/>
              <a:t>汇报人：明</a:t>
            </a:r>
            <a:r>
              <a:rPr lang="zh-CN" altLang="en-US" dirty="0" smtClean="0"/>
              <a:t>楷</a:t>
            </a:r>
            <a:endParaRPr lang="zh-CN" altLang="en-US"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智能公共服务</a:t>
            </a:r>
            <a:r>
              <a:rPr lang="en-US" altLang="zh-CN"/>
              <a:t>-</a:t>
            </a:r>
            <a:r>
              <a:rPr lang="zh-CN" altLang="en-US"/>
              <a:t>广东省政务</a:t>
            </a:r>
            <a:r>
              <a:rPr lang="en-US" altLang="zh-CN"/>
              <a:t>AI</a:t>
            </a:r>
            <a:r>
              <a:rPr lang="zh-CN" altLang="en-US"/>
              <a:t>智慧服务模型</a:t>
            </a:r>
            <a:endParaRPr lang="zh-CN" altLang="en-US"/>
          </a:p>
          <a:p>
            <a:pPr lvl="2" algn="l">
              <a:lnSpc>
                <a:spcPct val="150000"/>
              </a:lnSpc>
              <a:buSzTx/>
            </a:pPr>
            <a:r>
              <a:rPr lang="zh-CN" altLang="en-US"/>
              <a:t>广东省政务服务和数据管理局围绕</a:t>
            </a:r>
            <a:r>
              <a:rPr lang="en-US" altLang="zh-CN"/>
              <a:t>“</a:t>
            </a:r>
            <a:r>
              <a:rPr lang="zh-CN" altLang="en-US"/>
              <a:t>政务服务像网购一样方便</a:t>
            </a:r>
            <a:r>
              <a:rPr lang="en-US" altLang="zh-CN"/>
              <a:t>”</a:t>
            </a:r>
            <a:r>
              <a:rPr lang="zh-CN" altLang="en-US"/>
              <a:t>，启动广东政务服务网重要迭代和优化升级，基于清华大学</a:t>
            </a:r>
            <a:r>
              <a:rPr lang="en-US" altLang="zh-CN"/>
              <a:t>ChatGLM</a:t>
            </a:r>
            <a:r>
              <a:rPr lang="zh-CN" altLang="en-US"/>
              <a:t>大模型开发上线政务</a:t>
            </a:r>
            <a:r>
              <a:rPr lang="en-US" altLang="zh-CN"/>
              <a:t>AI</a:t>
            </a:r>
            <a:r>
              <a:rPr lang="zh-CN" altLang="en-US"/>
              <a:t>智慧服务模型，通过智慧搜索和</a:t>
            </a:r>
            <a:r>
              <a:rPr lang="en-US" altLang="zh-CN"/>
              <a:t>AI</a:t>
            </a:r>
            <a:r>
              <a:rPr lang="zh-CN" altLang="en-US"/>
              <a:t>智能问答等人工智能技术全面升级改版广东政务服务网，一体化在线政务服务能力得到显著提升。　</a:t>
            </a: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grpSp>
        <p:nvGrpSpPr>
          <p:cNvPr id="8" name="组合 7"/>
          <p:cNvGrpSpPr/>
          <p:nvPr>
            <p:custDataLst>
              <p:tags r:id="rId2"/>
            </p:custDataLst>
          </p:nvPr>
        </p:nvGrpSpPr>
        <p:grpSpPr>
          <a:xfrm rot="0">
            <a:off x="3143885" y="4135755"/>
            <a:ext cx="3184525" cy="2724785"/>
            <a:chOff x="3057" y="2240"/>
            <a:chExt cx="13040" cy="14724"/>
          </a:xfrm>
        </p:grpSpPr>
        <p:pic>
          <p:nvPicPr>
            <p:cNvPr id="9" name="图片 8" descr="图片1"/>
            <p:cNvPicPr>
              <a:picLocks noChangeAspect="1"/>
            </p:cNvPicPr>
            <p:nvPr>
              <p:custDataLst>
                <p:tags r:id="rId3"/>
              </p:custDataLst>
            </p:nvPr>
          </p:nvPicPr>
          <p:blipFill>
            <a:blip r:embed="rId4" cstate="email"/>
            <a:stretch>
              <a:fillRect/>
            </a:stretch>
          </p:blipFill>
          <p:spPr>
            <a:xfrm>
              <a:off x="3057" y="2240"/>
              <a:ext cx="13040" cy="14724"/>
            </a:xfrm>
            <a:prstGeom prst="rect">
              <a:avLst/>
            </a:prstGeom>
          </p:spPr>
        </p:pic>
        <p:pic>
          <p:nvPicPr>
            <p:cNvPr id="10" name="图片 9" descr="F:/素材图片2/xiezuo20241118-105616.pngxiezuo20241118-105616"/>
            <p:cNvPicPr>
              <a:picLocks noChangeAspect="1"/>
            </p:cNvPicPr>
            <p:nvPr>
              <p:custDataLst>
                <p:tags r:id="rId5"/>
              </p:custDataLst>
            </p:nvPr>
          </p:nvPicPr>
          <p:blipFill>
            <a:blip r:embed="rId6" cstate="email"/>
            <a:srcRect l="32130" r="32130"/>
            <a:stretch>
              <a:fillRect/>
            </a:stretch>
          </p:blipFill>
          <p:spPr>
            <a:xfrm>
              <a:off x="5831" y="2654"/>
              <a:ext cx="7775" cy="11152"/>
            </a:xfrm>
            <a:custGeom>
              <a:avLst/>
              <a:gdLst/>
              <a:ahLst/>
              <a:cxnLst>
                <a:cxn ang="3">
                  <a:pos x="hc" y="t"/>
                </a:cxn>
                <a:cxn ang="cd2">
                  <a:pos x="l" y="vc"/>
                </a:cxn>
                <a:cxn ang="cd4">
                  <a:pos x="hc" y="b"/>
                </a:cxn>
                <a:cxn ang="0">
                  <a:pos x="r" y="vc"/>
                </a:cxn>
              </a:cxnLst>
              <a:rect l="l" t="t" r="r" b="b"/>
              <a:pathLst>
                <a:path w="4601" h="6599">
                  <a:moveTo>
                    <a:pt x="107" y="0"/>
                  </a:moveTo>
                  <a:lnTo>
                    <a:pt x="4498" y="0"/>
                  </a:lnTo>
                  <a:cubicBezTo>
                    <a:pt x="4555" y="0"/>
                    <a:pt x="4601" y="46"/>
                    <a:pt x="4601" y="103"/>
                  </a:cubicBezTo>
                  <a:lnTo>
                    <a:pt x="4558" y="6102"/>
                  </a:lnTo>
                  <a:cubicBezTo>
                    <a:pt x="4506" y="6284"/>
                    <a:pt x="4558" y="6276"/>
                    <a:pt x="4570" y="6353"/>
                  </a:cubicBezTo>
                  <a:lnTo>
                    <a:pt x="4578" y="6491"/>
                  </a:lnTo>
                  <a:cubicBezTo>
                    <a:pt x="4554" y="6595"/>
                    <a:pt x="4497" y="6599"/>
                    <a:pt x="4440" y="6599"/>
                  </a:cubicBezTo>
                  <a:lnTo>
                    <a:pt x="107" y="6546"/>
                  </a:lnTo>
                  <a:cubicBezTo>
                    <a:pt x="50" y="6546"/>
                    <a:pt x="4" y="6500"/>
                    <a:pt x="4" y="6443"/>
                  </a:cubicBezTo>
                  <a:lnTo>
                    <a:pt x="0" y="5299"/>
                  </a:lnTo>
                  <a:cubicBezTo>
                    <a:pt x="10" y="5279"/>
                    <a:pt x="79" y="5264"/>
                    <a:pt x="0" y="5083"/>
                  </a:cubicBezTo>
                  <a:lnTo>
                    <a:pt x="4" y="103"/>
                  </a:lnTo>
                  <a:cubicBezTo>
                    <a:pt x="4" y="46"/>
                    <a:pt x="50" y="0"/>
                    <a:pt x="107" y="0"/>
                  </a:cubicBezTo>
                  <a:close/>
                </a:path>
              </a:pathLst>
            </a:custGeom>
          </p:spPr>
        </p:pic>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智能公共服务</a:t>
            </a:r>
            <a:r>
              <a:rPr lang="en-US" altLang="zh-CN"/>
              <a:t>-</a:t>
            </a:r>
            <a:r>
              <a:rPr lang="zh-CN" altLang="en-US"/>
              <a:t>广东省政务</a:t>
            </a:r>
            <a:r>
              <a:rPr lang="en-US" altLang="zh-CN"/>
              <a:t>AI</a:t>
            </a:r>
            <a:r>
              <a:rPr lang="zh-CN" altLang="en-US"/>
              <a:t>智慧服务模型</a:t>
            </a:r>
            <a:endParaRPr lang="zh-CN" altLang="en-US"/>
          </a:p>
          <a:p>
            <a:pPr lvl="2" algn="l">
              <a:lnSpc>
                <a:spcPct val="150000"/>
              </a:lnSpc>
              <a:buSzTx/>
            </a:pPr>
            <a:r>
              <a:rPr lang="zh-CN" altLang="en-US"/>
              <a:t>全国首次将人工智能大模型技术实战应用到政务服务平台，打造政务领域专业人工智能大模型，为人工智能大模型技术在政务领域深入应用探索了可行路径。</a:t>
            </a:r>
            <a:br>
              <a:rPr lang="zh-CN" altLang="en-US"/>
            </a:br>
            <a:r>
              <a:rPr lang="zh-CN" altLang="en-US"/>
              <a:t>用户办事服务成效得到大幅提升，政务</a:t>
            </a:r>
            <a:r>
              <a:rPr lang="en-US" altLang="zh-CN"/>
              <a:t>AI</a:t>
            </a:r>
            <a:r>
              <a:rPr lang="zh-CN" altLang="en-US"/>
              <a:t>智慧服务模型上线</a:t>
            </a:r>
            <a:r>
              <a:rPr lang="en-US" altLang="zh-CN"/>
              <a:t>2</a:t>
            </a:r>
            <a:r>
              <a:rPr lang="zh-CN" altLang="en-US"/>
              <a:t>个月以来，为企业群众提供搜索、问答服务累计超过</a:t>
            </a:r>
            <a:r>
              <a:rPr lang="en-US" altLang="zh-CN"/>
              <a:t>40</a:t>
            </a:r>
            <a:r>
              <a:rPr lang="zh-CN" altLang="en-US"/>
              <a:t>万次，日均服务</a:t>
            </a:r>
            <a:r>
              <a:rPr lang="en-US" altLang="zh-CN"/>
              <a:t>6250</a:t>
            </a:r>
            <a:r>
              <a:rPr lang="zh-CN" altLang="en-US"/>
              <a:t>次，用户的服务诉求识别率提升到</a:t>
            </a:r>
            <a:r>
              <a:rPr lang="en-US" altLang="zh-CN"/>
              <a:t>95%</a:t>
            </a:r>
            <a:r>
              <a:rPr lang="zh-CN" altLang="en-US"/>
              <a:t>以上，搜索引擎命中率提升到</a:t>
            </a:r>
            <a:r>
              <a:rPr lang="en-US" altLang="zh-CN"/>
              <a:t>99%</a:t>
            </a:r>
            <a:r>
              <a:rPr lang="zh-CN" altLang="en-US"/>
              <a:t>以上。</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grpSp>
        <p:nvGrpSpPr>
          <p:cNvPr id="9" name="组合 8"/>
          <p:cNvGrpSpPr/>
          <p:nvPr>
            <p:custDataLst>
              <p:tags r:id="rId2"/>
            </p:custDataLst>
          </p:nvPr>
        </p:nvGrpSpPr>
        <p:grpSpPr>
          <a:xfrm rot="0">
            <a:off x="4759325" y="4879340"/>
            <a:ext cx="2510790" cy="1929130"/>
            <a:chOff x="3057" y="2240"/>
            <a:chExt cx="13040" cy="14724"/>
          </a:xfrm>
        </p:grpSpPr>
        <p:pic>
          <p:nvPicPr>
            <p:cNvPr id="10" name="图片 9" descr="图片1"/>
            <p:cNvPicPr>
              <a:picLocks noChangeAspect="1"/>
            </p:cNvPicPr>
            <p:nvPr>
              <p:custDataLst>
                <p:tags r:id="rId3"/>
              </p:custDataLst>
            </p:nvPr>
          </p:nvPicPr>
          <p:blipFill>
            <a:blip r:embed="rId4" cstate="email"/>
            <a:stretch>
              <a:fillRect/>
            </a:stretch>
          </p:blipFill>
          <p:spPr>
            <a:xfrm>
              <a:off x="3057" y="2240"/>
              <a:ext cx="13040" cy="14724"/>
            </a:xfrm>
            <a:prstGeom prst="rect">
              <a:avLst/>
            </a:prstGeom>
          </p:spPr>
        </p:pic>
        <p:pic>
          <p:nvPicPr>
            <p:cNvPr id="11" name="图片 10" descr="F:/素材图片2/xiezuo20241118-105616.pngxiezuo20241118-105616"/>
            <p:cNvPicPr>
              <a:picLocks noChangeAspect="1"/>
            </p:cNvPicPr>
            <p:nvPr>
              <p:custDataLst>
                <p:tags r:id="rId5"/>
              </p:custDataLst>
            </p:nvPr>
          </p:nvPicPr>
          <p:blipFill>
            <a:blip r:embed="rId6" cstate="email"/>
            <a:srcRect l="32129" r="32129"/>
            <a:stretch>
              <a:fillRect/>
            </a:stretch>
          </p:blipFill>
          <p:spPr>
            <a:xfrm>
              <a:off x="5831" y="2654"/>
              <a:ext cx="7775" cy="11152"/>
            </a:xfrm>
            <a:custGeom>
              <a:avLst/>
              <a:gdLst/>
              <a:ahLst/>
              <a:cxnLst>
                <a:cxn ang="3">
                  <a:pos x="hc" y="t"/>
                </a:cxn>
                <a:cxn ang="cd2">
                  <a:pos x="l" y="vc"/>
                </a:cxn>
                <a:cxn ang="cd4">
                  <a:pos x="hc" y="b"/>
                </a:cxn>
                <a:cxn ang="0">
                  <a:pos x="r" y="vc"/>
                </a:cxn>
              </a:cxnLst>
              <a:rect l="l" t="t" r="r" b="b"/>
              <a:pathLst>
                <a:path w="4601" h="6599">
                  <a:moveTo>
                    <a:pt x="107" y="0"/>
                  </a:moveTo>
                  <a:lnTo>
                    <a:pt x="4498" y="0"/>
                  </a:lnTo>
                  <a:cubicBezTo>
                    <a:pt x="4555" y="0"/>
                    <a:pt x="4601" y="46"/>
                    <a:pt x="4601" y="103"/>
                  </a:cubicBezTo>
                  <a:lnTo>
                    <a:pt x="4558" y="6102"/>
                  </a:lnTo>
                  <a:cubicBezTo>
                    <a:pt x="4506" y="6284"/>
                    <a:pt x="4558" y="6276"/>
                    <a:pt x="4570" y="6353"/>
                  </a:cubicBezTo>
                  <a:lnTo>
                    <a:pt x="4578" y="6491"/>
                  </a:lnTo>
                  <a:cubicBezTo>
                    <a:pt x="4554" y="6595"/>
                    <a:pt x="4497" y="6599"/>
                    <a:pt x="4440" y="6599"/>
                  </a:cubicBezTo>
                  <a:lnTo>
                    <a:pt x="107" y="6546"/>
                  </a:lnTo>
                  <a:cubicBezTo>
                    <a:pt x="50" y="6546"/>
                    <a:pt x="4" y="6500"/>
                    <a:pt x="4" y="6443"/>
                  </a:cubicBezTo>
                  <a:lnTo>
                    <a:pt x="0" y="5299"/>
                  </a:lnTo>
                  <a:cubicBezTo>
                    <a:pt x="10" y="5279"/>
                    <a:pt x="79" y="5264"/>
                    <a:pt x="0" y="5083"/>
                  </a:cubicBezTo>
                  <a:lnTo>
                    <a:pt x="4" y="103"/>
                  </a:lnTo>
                  <a:cubicBezTo>
                    <a:pt x="4" y="46"/>
                    <a:pt x="50" y="0"/>
                    <a:pt x="107" y="0"/>
                  </a:cubicBezTo>
                  <a:close/>
                </a:path>
              </a:pathLst>
            </a:custGeom>
          </p:spPr>
        </p:pic>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UNIT_TYPE" val="i"/>
  <p:tag name="KSO_WM_UNIT_INDEX" val="1"/>
  <p:tag name="KSO_WM_UNIT_ID" val="custom20238556_1*i*1"/>
  <p:tag name="KSO_WM_TEMPLATE_CATEGORY" val="custom"/>
  <p:tag name="KSO_WM_TEMPLATE_INDEX" val="20238556"/>
  <p:tag name="KSO_WM_UNIT_LAYERLEVEL" val="1"/>
  <p:tag name="KSO_WM_TAG_VERSION" val="3.0"/>
  <p:tag name="KSO_WM_UNIT_LINE_FORE_SCHEMECOLOR_INDEX" val="5"/>
  <p:tag name="KSO_WM_DIAGRAM_MAX_ITEMCNT" val="5"/>
  <p:tag name="KSO_WM_DIAGRAM_MIN_ITEMCNT" val="3"/>
  <p:tag name="KSO_WM_DIAGRAM_VIRTUALLY_FRAME" val="{&quot;height&quot;:345.77764892578125,&quot;left&quot;:60.76414512333904,&quot;top&quot;:113.10172671821174,&quot;width&quot;:838.839111328125}"/>
  <p:tag name="KSO_WM_DIAGRAM_COLOR_MATCH_VALUE" val="{&quot;shape&quot;:{&quot;fill&quot;:{&quot;type&quot;:0},&quot;glow&quot;:{&quot;colorType&quot;:0},&quot;line&quot;:{&quot;solidLine&quot;:{&quot;brightness&quot;:0,&quot;colorType&quot;:1,&quot;foreColorIndex&quot;:5,&quot;transparency&quot;:0},&quot;type&quot;:1},&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IC_EFFECT" val="1"/>
</p:tagLst>
</file>

<file path=ppt/tags/tag100.xml><?xml version="1.0" encoding="utf-8"?>
<p:tagLst xmlns:p="http://schemas.openxmlformats.org/presentationml/2006/main">
  <p:tag name="KSO_WM_UNIT_VALUE" val="909*1209"/>
  <p:tag name="KSO_WM_UNIT_HIGHLIGHT" val="0"/>
  <p:tag name="KSO_WM_UNIT_COMPATIBLE" val="0"/>
  <p:tag name="KSO_WM_UNIT_DIAGRAM_ISNUMVISUAL" val="0"/>
  <p:tag name="KSO_WM_UNIT_DIAGRAM_ISREFERUNIT" val="0"/>
  <p:tag name="KSO_WM_UNIT_TYPE" val="d"/>
  <p:tag name="KSO_WM_UNIT_INDEX" val="1"/>
  <p:tag name="KSO_WM_UNIT_ID" val="custom20238557_1*d*1"/>
  <p:tag name="KSO_WM_TEMPLATE_CATEGORY" val="custom"/>
  <p:tag name="KSO_WM_TEMPLATE_INDEX" val="20238557"/>
  <p:tag name="KSO_WM_UNIT_LAYERLEVEL" val="1"/>
  <p:tag name="KSO_WM_TAG_VERSION" val="3.0"/>
  <p:tag name="KSO_WM_BEAUTIFY_FLAG" val="#wm#"/>
  <p:tag name="KSO_WM_UNIT_LINE_FORE_SCHEMECOLOR_INDEX" val="5"/>
  <p:tag name="KSO_WM_UNIT_LINE_FILL_TYPE" val="2"/>
  <p:tag name="KSO_WM_UNIT_USESOURCEFORMAT_APPLY" val="1"/>
  <p:tag name="KSO_WM_UNIT_PIC_EFFECT" val="1"/>
</p:tagLst>
</file>

<file path=ppt/tags/tag10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02.xml><?xml version="1.0" encoding="utf-8"?>
<p:tagLst xmlns:p="http://schemas.openxmlformats.org/presentationml/2006/main">
  <p:tag name="KSO_WM_UNIT_PIC_EFFECT" val="1"/>
</p:tagLst>
</file>

<file path=ppt/tags/tag1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8557_1*i*1"/>
  <p:tag name="KSO_WM_TEMPLATE_CATEGORY" val="custom"/>
  <p:tag name="KSO_WM_TEMPLATE_INDEX" val="20238557"/>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 name="KSO_WM_UNIT_PIC_EFFECT" val="1"/>
</p:tagLst>
</file>

<file path=ppt/tags/tag1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custom20238557_1*i*2"/>
  <p:tag name="KSO_WM_TEMPLATE_CATEGORY" val="custom"/>
  <p:tag name="KSO_WM_TEMPLATE_INDEX" val="20238557"/>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 name="KSO_WM_UNIT_PIC_EFFECT" val="1"/>
</p:tagLst>
</file>

<file path=ppt/tags/tag105.xml><?xml version="1.0" encoding="utf-8"?>
<p:tagLst xmlns:p="http://schemas.openxmlformats.org/presentationml/2006/main">
  <p:tag name="KSO_WM_UNIT_VALUE" val="909*1209"/>
  <p:tag name="KSO_WM_UNIT_HIGHLIGHT" val="0"/>
  <p:tag name="KSO_WM_UNIT_COMPATIBLE" val="0"/>
  <p:tag name="KSO_WM_UNIT_DIAGRAM_ISNUMVISUAL" val="0"/>
  <p:tag name="KSO_WM_UNIT_DIAGRAM_ISREFERUNIT" val="0"/>
  <p:tag name="KSO_WM_UNIT_TYPE" val="d"/>
  <p:tag name="KSO_WM_UNIT_INDEX" val="1"/>
  <p:tag name="KSO_WM_UNIT_ID" val="custom20238557_1*d*1"/>
  <p:tag name="KSO_WM_TEMPLATE_CATEGORY" val="custom"/>
  <p:tag name="KSO_WM_TEMPLATE_INDEX" val="20238557"/>
  <p:tag name="KSO_WM_UNIT_LAYERLEVEL" val="1"/>
  <p:tag name="KSO_WM_TAG_VERSION" val="3.0"/>
  <p:tag name="KSO_WM_BEAUTIFY_FLAG" val="#wm#"/>
  <p:tag name="KSO_WM_UNIT_LINE_FORE_SCHEMECOLOR_INDEX" val="5"/>
  <p:tag name="KSO_WM_UNIT_LINE_FILL_TYPE" val="2"/>
  <p:tag name="KSO_WM_UNIT_USESOURCEFORMAT_APPLY" val="1"/>
  <p:tag name="KSO_WM_UNIT_PIC_EFFECT" val="1"/>
</p:tagLst>
</file>

<file path=ppt/tags/tag10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07.xml><?xml version="1.0" encoding="utf-8"?>
<p:tagLst xmlns:p="http://schemas.openxmlformats.org/presentationml/2006/main">
  <p:tag name="KSO_WM_UNIT_PIC_EFFECT" val="1"/>
</p:tagLst>
</file>

<file path=ppt/tags/tag10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8557_1*i*1"/>
  <p:tag name="KSO_WM_TEMPLATE_CATEGORY" val="custom"/>
  <p:tag name="KSO_WM_TEMPLATE_INDEX" val="20238557"/>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 name="KSO_WM_UNIT_PIC_EFFECT" val="1"/>
</p:tagLst>
</file>

<file path=ppt/tags/tag10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custom20238557_1*i*2"/>
  <p:tag name="KSO_WM_TEMPLATE_CATEGORY" val="custom"/>
  <p:tag name="KSO_WM_TEMPLATE_INDEX" val="20238557"/>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 name="KSO_WM_UNIT_PIC_EFFECT" val="1"/>
</p:tagLst>
</file>

<file path=ppt/tags/tag11.xml><?xml version="1.0" encoding="utf-8"?>
<p:tagLst xmlns:p="http://schemas.openxmlformats.org/presentationml/2006/main">
  <p:tag name="KSO_WM_DIAGRAM_VERSION" val="3"/>
  <p:tag name="KSO_WM_DIAGRAM_COLOR_TRICK" val="1"/>
  <p:tag name="KSO_WM_DIAGRAM_COLOR_TEXT_CAN_REMOVE" val="n"/>
  <p:tag name="KSO_WM_UNIT_VALUE" val="796*796"/>
  <p:tag name="KSO_WM_UNIT_HIGHLIGHT" val="0"/>
  <p:tag name="KSO_WM_UNIT_COMPATIBLE" val="0"/>
  <p:tag name="KSO_WM_UNIT_DIAGRAM_ISNUMVISUAL" val="0"/>
  <p:tag name="KSO_WM_UNIT_DIAGRAM_ISREFERUNIT" val="0"/>
  <p:tag name="KSO_WM_UNIT_TYPE" val="d"/>
  <p:tag name="KSO_WM_UNIT_INDEX" val="1"/>
  <p:tag name="KSO_WM_UNIT_ID" val="custom20238556_1*d*1"/>
  <p:tag name="KSO_WM_TEMPLATE_CATEGORY" val="custom"/>
  <p:tag name="KSO_WM_TEMPLATE_INDEX" val="20238556"/>
  <p:tag name="KSO_WM_UNIT_LAYERLEVEL" val="1"/>
  <p:tag name="KSO_WM_TAG_VERSION" val="3.0"/>
  <p:tag name="KSO_WM_UNIT_LINE_FORE_SCHEMECOLOR_INDEX" val="13"/>
  <p:tag name="KSO_WM_DIAGRAM_MAX_ITEMCNT" val="5"/>
  <p:tag name="KSO_WM_DIAGRAM_MIN_ITEMCNT" val="3"/>
  <p:tag name="KSO_WM_DIAGRAM_VIRTUALLY_FRAME" val="{&quot;height&quot;:345.77764892578125,&quot;left&quot;:60.76414512333904,&quot;top&quot;:113.10172671821174,&quot;width&quot;:838.8391113281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PIC_EFFECT" val="1"/>
</p:tagLst>
</file>

<file path=ppt/tags/tag110.xml><?xml version="1.0" encoding="utf-8"?>
<p:tagLst xmlns:p="http://schemas.openxmlformats.org/presentationml/2006/main">
  <p:tag name="KSO_WM_UNIT_VALUE" val="909*1209"/>
  <p:tag name="KSO_WM_UNIT_HIGHLIGHT" val="0"/>
  <p:tag name="KSO_WM_UNIT_COMPATIBLE" val="0"/>
  <p:tag name="KSO_WM_UNIT_DIAGRAM_ISNUMVISUAL" val="0"/>
  <p:tag name="KSO_WM_UNIT_DIAGRAM_ISREFERUNIT" val="0"/>
  <p:tag name="KSO_WM_UNIT_TYPE" val="d"/>
  <p:tag name="KSO_WM_UNIT_INDEX" val="1"/>
  <p:tag name="KSO_WM_UNIT_ID" val="custom20238557_1*d*1"/>
  <p:tag name="KSO_WM_TEMPLATE_CATEGORY" val="custom"/>
  <p:tag name="KSO_WM_TEMPLATE_INDEX" val="20238557"/>
  <p:tag name="KSO_WM_UNIT_LAYERLEVEL" val="1"/>
  <p:tag name="KSO_WM_TAG_VERSION" val="3.0"/>
  <p:tag name="KSO_WM_BEAUTIFY_FLAG" val="#wm#"/>
  <p:tag name="KSO_WM_UNIT_LINE_FORE_SCHEMECOLOR_INDEX" val="5"/>
  <p:tag name="KSO_WM_UNIT_LINE_FILL_TYPE" val="2"/>
  <p:tag name="KSO_WM_UNIT_USESOURCEFORMAT_APPLY" val="1"/>
  <p:tag name="KSO_WM_UNIT_PIC_EFFECT" val="1"/>
</p:tagLst>
</file>

<file path=ppt/tags/tag11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12.xml><?xml version="1.0" encoding="utf-8"?>
<p:tagLst xmlns:p="http://schemas.openxmlformats.org/presentationml/2006/main">
  <p:tag name="KSO_WM_UNIT_PIC_EFFECT" val="1"/>
</p:tagLst>
</file>

<file path=ppt/tags/tag1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8557_1*i*1"/>
  <p:tag name="KSO_WM_TEMPLATE_CATEGORY" val="custom"/>
  <p:tag name="KSO_WM_TEMPLATE_INDEX" val="20238557"/>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 name="KSO_WM_UNIT_PIC_EFFECT" val="1"/>
</p:tagLst>
</file>

<file path=ppt/tags/tag1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custom20238557_1*i*2"/>
  <p:tag name="KSO_WM_TEMPLATE_CATEGORY" val="custom"/>
  <p:tag name="KSO_WM_TEMPLATE_INDEX" val="20238557"/>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 name="KSO_WM_UNIT_PIC_EFFECT" val="1"/>
</p:tagLst>
</file>

<file path=ppt/tags/tag115.xml><?xml version="1.0" encoding="utf-8"?>
<p:tagLst xmlns:p="http://schemas.openxmlformats.org/presentationml/2006/main">
  <p:tag name="KSO_WM_UNIT_VALUE" val="909*1209"/>
  <p:tag name="KSO_WM_UNIT_HIGHLIGHT" val="0"/>
  <p:tag name="KSO_WM_UNIT_COMPATIBLE" val="0"/>
  <p:tag name="KSO_WM_UNIT_DIAGRAM_ISNUMVISUAL" val="0"/>
  <p:tag name="KSO_WM_UNIT_DIAGRAM_ISREFERUNIT" val="0"/>
  <p:tag name="KSO_WM_UNIT_TYPE" val="d"/>
  <p:tag name="KSO_WM_UNIT_INDEX" val="1"/>
  <p:tag name="KSO_WM_UNIT_ID" val="custom20238557_1*d*1"/>
  <p:tag name="KSO_WM_TEMPLATE_CATEGORY" val="custom"/>
  <p:tag name="KSO_WM_TEMPLATE_INDEX" val="20238557"/>
  <p:tag name="KSO_WM_UNIT_LAYERLEVEL" val="1"/>
  <p:tag name="KSO_WM_TAG_VERSION" val="3.0"/>
  <p:tag name="KSO_WM_BEAUTIFY_FLAG" val="#wm#"/>
  <p:tag name="KSO_WM_UNIT_LINE_FORE_SCHEMECOLOR_INDEX" val="5"/>
  <p:tag name="KSO_WM_UNIT_LINE_FILL_TYPE" val="2"/>
  <p:tag name="KSO_WM_UNIT_USESOURCEFORMAT_APPLY" val="1"/>
  <p:tag name="KSO_WM_UNIT_PIC_EFFECT" val="1"/>
</p:tagLst>
</file>

<file path=ppt/tags/tag11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17.xml><?xml version="1.0" encoding="utf-8"?>
<p:tagLst xmlns:p="http://schemas.openxmlformats.org/presentationml/2006/main">
  <p:tag name="KSO_WM_UNIT_PIC_EFFECT" val="1"/>
</p:tagLst>
</file>

<file path=ppt/tags/tag1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8557_1*i*1"/>
  <p:tag name="KSO_WM_TEMPLATE_CATEGORY" val="custom"/>
  <p:tag name="KSO_WM_TEMPLATE_INDEX" val="20238557"/>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 name="KSO_WM_UNIT_PIC_EFFECT" val="1"/>
</p:tagLst>
</file>

<file path=ppt/tags/tag11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custom20238557_1*i*2"/>
  <p:tag name="KSO_WM_TEMPLATE_CATEGORY" val="custom"/>
  <p:tag name="KSO_WM_TEMPLATE_INDEX" val="20238557"/>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 name="KSO_WM_UNIT_PIC_EFFECT" val="1"/>
</p:tagLst>
</file>

<file path=ppt/tags/tag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8556_1*i*2"/>
  <p:tag name="KSO_WM_TEMPLATE_CATEGORY" val="custom"/>
  <p:tag name="KSO_WM_TEMPLATE_INDEX" val="20238556"/>
  <p:tag name="KSO_WM_UNIT_LAYERLEVEL" val="1"/>
  <p:tag name="KSO_WM_TAG_VERSION" val="3.0"/>
  <p:tag name="KSO_WM_UNIT_PIC_EFFECT" val="1"/>
  <p:tag name="KSO_WM_UNIT_TYPE" val="i"/>
  <p:tag name="KSO_WM_UNIT_INDEX" val="2"/>
</p:tagLst>
</file>

<file path=ppt/tags/tag120.xml><?xml version="1.0" encoding="utf-8"?>
<p:tagLst xmlns:p="http://schemas.openxmlformats.org/presentationml/2006/main">
  <p:tag name="KSO_WM_UNIT_VALUE" val="909*1209"/>
  <p:tag name="KSO_WM_UNIT_HIGHLIGHT" val="0"/>
  <p:tag name="KSO_WM_UNIT_COMPATIBLE" val="0"/>
  <p:tag name="KSO_WM_UNIT_DIAGRAM_ISNUMVISUAL" val="0"/>
  <p:tag name="KSO_WM_UNIT_DIAGRAM_ISREFERUNIT" val="0"/>
  <p:tag name="KSO_WM_UNIT_TYPE" val="d"/>
  <p:tag name="KSO_WM_UNIT_INDEX" val="1"/>
  <p:tag name="KSO_WM_UNIT_ID" val="custom20238557_1*d*1"/>
  <p:tag name="KSO_WM_TEMPLATE_CATEGORY" val="custom"/>
  <p:tag name="KSO_WM_TEMPLATE_INDEX" val="20238557"/>
  <p:tag name="KSO_WM_UNIT_LAYERLEVEL" val="1"/>
  <p:tag name="KSO_WM_TAG_VERSION" val="3.0"/>
  <p:tag name="KSO_WM_BEAUTIFY_FLAG" val="#wm#"/>
  <p:tag name="KSO_WM_UNIT_LINE_FORE_SCHEMECOLOR_INDEX" val="5"/>
  <p:tag name="KSO_WM_UNIT_LINE_FILL_TYPE" val="2"/>
  <p:tag name="KSO_WM_UNIT_USESOURCEFORMAT_APPLY" val="1"/>
  <p:tag name="KSO_WM_UNIT_PIC_EFFECT" val="1"/>
</p:tagLst>
</file>

<file path=ppt/tags/tag12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22.xml><?xml version="1.0" encoding="utf-8"?>
<p:tagLst xmlns:p="http://schemas.openxmlformats.org/presentationml/2006/main">
  <p:tag name="KSO_WM_UNIT_PIC_EFFECT" val="1"/>
</p:tagLst>
</file>

<file path=ppt/tags/tag1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8557_1*i*1"/>
  <p:tag name="KSO_WM_TEMPLATE_CATEGORY" val="custom"/>
  <p:tag name="KSO_WM_TEMPLATE_INDEX" val="20238557"/>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 name="KSO_WM_UNIT_PIC_EFFECT" val="1"/>
</p:tagLst>
</file>

<file path=ppt/tags/tag12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custom20238557_1*i*2"/>
  <p:tag name="KSO_WM_TEMPLATE_CATEGORY" val="custom"/>
  <p:tag name="KSO_WM_TEMPLATE_INDEX" val="20238557"/>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 name="KSO_WM_UNIT_PIC_EFFECT" val="1"/>
</p:tagLst>
</file>

<file path=ppt/tags/tag125.xml><?xml version="1.0" encoding="utf-8"?>
<p:tagLst xmlns:p="http://schemas.openxmlformats.org/presentationml/2006/main">
  <p:tag name="KSO_WM_UNIT_VALUE" val="909*1209"/>
  <p:tag name="KSO_WM_UNIT_HIGHLIGHT" val="0"/>
  <p:tag name="KSO_WM_UNIT_COMPATIBLE" val="0"/>
  <p:tag name="KSO_WM_UNIT_DIAGRAM_ISNUMVISUAL" val="0"/>
  <p:tag name="KSO_WM_UNIT_DIAGRAM_ISREFERUNIT" val="0"/>
  <p:tag name="KSO_WM_UNIT_TYPE" val="d"/>
  <p:tag name="KSO_WM_UNIT_INDEX" val="1"/>
  <p:tag name="KSO_WM_UNIT_ID" val="custom20238557_1*d*1"/>
  <p:tag name="KSO_WM_TEMPLATE_CATEGORY" val="custom"/>
  <p:tag name="KSO_WM_TEMPLATE_INDEX" val="20238557"/>
  <p:tag name="KSO_WM_UNIT_LAYERLEVEL" val="1"/>
  <p:tag name="KSO_WM_TAG_VERSION" val="3.0"/>
  <p:tag name="KSO_WM_BEAUTIFY_FLAG" val="#wm#"/>
  <p:tag name="KSO_WM_UNIT_LINE_FORE_SCHEMECOLOR_INDEX" val="5"/>
  <p:tag name="KSO_WM_UNIT_LINE_FILL_TYPE" val="2"/>
  <p:tag name="KSO_WM_UNIT_USESOURCEFORMAT_APPLY" val="1"/>
  <p:tag name="KSO_WM_UNIT_PIC_EFFECT" val="1"/>
</p:tagLst>
</file>

<file path=ppt/tags/tag12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2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2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2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3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3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3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3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3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3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3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3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3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3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4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4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4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4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4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4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4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4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4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4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5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5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5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5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5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5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5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5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5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5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6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6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62.xml><?xml version="1.0" encoding="utf-8"?>
<p:tagLst xmlns:p="http://schemas.openxmlformats.org/presentationml/2006/main">
  <p:tag name="COMMONDATA" val="eyJoZGlkIjoiYjYwZmZiYzE1NjVkOGMwYzIxYTAwMTM5YWE3MzNmYWYifQ=="/>
  <p:tag name="RESOURCE_RECORD_KEY" val="{&quot;10&quot;:[20090652,20090598,20093090],&quot;65&quot;:[20233488]}"/>
</p:tagLst>
</file>

<file path=ppt/tags/tag17.xml><?xml version="1.0" encoding="utf-8"?>
<p:tagLst xmlns:p="http://schemas.openxmlformats.org/presentationml/2006/main">
  <p:tag name="KSO_WM_UNIT_PIC_EFFECT" val="1"/>
</p:tagLst>
</file>

<file path=ppt/tags/tag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8557_1*i*1"/>
  <p:tag name="KSO_WM_TEMPLATE_CATEGORY" val="custom"/>
  <p:tag name="KSO_WM_TEMPLATE_INDEX" val="20238557"/>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 name="KSO_WM_UNIT_PIC_EFFECT" val="1"/>
</p:tagLst>
</file>

<file path=ppt/tags/tag1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custom20238557_1*i*2"/>
  <p:tag name="KSO_WM_TEMPLATE_CATEGORY" val="custom"/>
  <p:tag name="KSO_WM_TEMPLATE_INDEX" val="20238557"/>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 name="KSO_WM_UNIT_PIC_EFFECT"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VALUE" val="909*1209"/>
  <p:tag name="KSO_WM_UNIT_HIGHLIGHT" val="0"/>
  <p:tag name="KSO_WM_UNIT_COMPATIBLE" val="0"/>
  <p:tag name="KSO_WM_UNIT_DIAGRAM_ISNUMVISUAL" val="0"/>
  <p:tag name="KSO_WM_UNIT_DIAGRAM_ISREFERUNIT" val="0"/>
  <p:tag name="KSO_WM_UNIT_TYPE" val="d"/>
  <p:tag name="KSO_WM_UNIT_INDEX" val="1"/>
  <p:tag name="KSO_WM_UNIT_ID" val="custom20238557_1*d*1"/>
  <p:tag name="KSO_WM_TEMPLATE_CATEGORY" val="custom"/>
  <p:tag name="KSO_WM_TEMPLATE_INDEX" val="20238557"/>
  <p:tag name="KSO_WM_UNIT_LAYERLEVEL" val="1"/>
  <p:tag name="KSO_WM_TAG_VERSION" val="3.0"/>
  <p:tag name="KSO_WM_BEAUTIFY_FLAG" val="#wm#"/>
  <p:tag name="KSO_WM_UNIT_LINE_FORE_SCHEMECOLOR_INDEX" val="5"/>
  <p:tag name="KSO_WM_UNIT_LINE_FILL_TYPE" val="2"/>
  <p:tag name="KSO_WM_UNIT_USESOURCEFORMAT_APPLY" val="1"/>
  <p:tag name="KSO_WM_UNIT_PIC_EFFECT" val="1"/>
</p:tagLst>
</file>

<file path=ppt/tags/tag2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2.xml><?xml version="1.0" encoding="utf-8"?>
<p:tagLst xmlns:p="http://schemas.openxmlformats.org/presentationml/2006/main">
  <p:tag name="KSO_WM_UNIT_PIC_EFFECT"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549_1*i*1"/>
  <p:tag name="KSO_WM_TEMPLATE_CATEGORY" val="custom"/>
  <p:tag name="KSO_WM_TEMPLATE_INDEX" val="20238549"/>
  <p:tag name="KSO_WM_UNIT_LAYERLEVEL" val="1"/>
  <p:tag name="KSO_WM_TAG_VERSION" val="3.0"/>
  <p:tag name="KSO_WM_BEAUTIFY_FLAG" val="#wm#"/>
  <p:tag name="KSO_WM_UNIT_PIC_EFFECT" val="1"/>
  <p:tag name="KSO_WM_UNIT_TYPE" val="i"/>
  <p:tag name="KSO_WM_UNIT_INDEX" val="1"/>
</p:tagLst>
</file>

<file path=ppt/tags/tag24.xml><?xml version="1.0" encoding="utf-8"?>
<p:tagLst xmlns:p="http://schemas.openxmlformats.org/presentationml/2006/main">
  <p:tag name="KSO_WM_BEAUTIFY_FLAG" val="#wm#"/>
  <p:tag name="KSO_WM_UNIT_VALUE" val="1966*1370"/>
  <p:tag name="KSO_WM_UNIT_HIGHLIGHT" val="0"/>
  <p:tag name="KSO_WM_UNIT_COMPATIBLE" val="0"/>
  <p:tag name="KSO_WM_UNIT_DIAGRAM_ISNUMVISUAL" val="0"/>
  <p:tag name="KSO_WM_UNIT_DIAGRAM_ISREFERUNIT" val="0"/>
  <p:tag name="KSO_WM_UNIT_TYPE" val="d"/>
  <p:tag name="KSO_WM_UNIT_INDEX" val="1"/>
  <p:tag name="KSO_WM_UNIT_ID" val="custom20238549_1*d*1"/>
  <p:tag name="KSO_WM_TEMPLATE_CATEGORY" val="custom"/>
  <p:tag name="KSO_WM_TEMPLATE_INDEX" val="20238549"/>
  <p:tag name="KSO_WM_UNIT_LAYERLEVEL" val="1"/>
  <p:tag name="KSO_WM_TAG_VERSION" val="3.0"/>
  <p:tag name="KSO_WM_UNIT_PIC_EFFECT" val="1"/>
</p:tagLst>
</file>

<file path=ppt/tags/tag2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6.xml><?xml version="1.0" encoding="utf-8"?>
<p:tagLst xmlns:p="http://schemas.openxmlformats.org/presentationml/2006/main">
  <p:tag name="KSO_WM_UNIT_PIC_EFFECT"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549_1*i*1"/>
  <p:tag name="KSO_WM_TEMPLATE_CATEGORY" val="custom"/>
  <p:tag name="KSO_WM_TEMPLATE_INDEX" val="20238549"/>
  <p:tag name="KSO_WM_UNIT_LAYERLEVEL" val="1"/>
  <p:tag name="KSO_WM_TAG_VERSION" val="3.0"/>
  <p:tag name="KSO_WM_BEAUTIFY_FLAG" val="#wm#"/>
  <p:tag name="KSO_WM_UNIT_PIC_EFFECT" val="1"/>
  <p:tag name="KSO_WM_UNIT_TYPE" val="i"/>
  <p:tag name="KSO_WM_UNIT_INDEX" val="1"/>
</p:tagLst>
</file>

<file path=ppt/tags/tag28.xml><?xml version="1.0" encoding="utf-8"?>
<p:tagLst xmlns:p="http://schemas.openxmlformats.org/presentationml/2006/main">
  <p:tag name="KSO_WM_BEAUTIFY_FLAG" val="#wm#"/>
  <p:tag name="KSO_WM_UNIT_VALUE" val="1966*1370"/>
  <p:tag name="KSO_WM_UNIT_HIGHLIGHT" val="0"/>
  <p:tag name="KSO_WM_UNIT_COMPATIBLE" val="0"/>
  <p:tag name="KSO_WM_UNIT_DIAGRAM_ISNUMVISUAL" val="0"/>
  <p:tag name="KSO_WM_UNIT_DIAGRAM_ISREFERUNIT" val="0"/>
  <p:tag name="KSO_WM_UNIT_TYPE" val="d"/>
  <p:tag name="KSO_WM_UNIT_INDEX" val="1"/>
  <p:tag name="KSO_WM_UNIT_ID" val="custom20238549_1*d*1"/>
  <p:tag name="KSO_WM_TEMPLATE_CATEGORY" val="custom"/>
  <p:tag name="KSO_WM_TEMPLATE_INDEX" val="20238549"/>
  <p:tag name="KSO_WM_UNIT_LAYERLEVEL" val="1"/>
  <p:tag name="KSO_WM_TAG_VERSION" val="3.0"/>
  <p:tag name="KSO_WM_UNIT_PIC_EFFECT" val="1"/>
</p:tagLst>
</file>

<file path=ppt/tags/tag2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BEAUTIFY_FLAG" val="#wm#"/>
  <p:tag name="KSO_WM_UNIT_VALUE" val="1641*2617"/>
  <p:tag name="KSO_WM_UNIT_HIGHLIGHT" val="0"/>
  <p:tag name="KSO_WM_UNIT_COMPATIBLE" val="0"/>
  <p:tag name="KSO_WM_UNIT_DIAGRAM_ISNUMVISUAL" val="0"/>
  <p:tag name="KSO_WM_UNIT_DIAGRAM_ISREFERUNIT" val="0"/>
  <p:tag name="KSO_WM_UNIT_TYPE" val="d"/>
  <p:tag name="KSO_WM_UNIT_INDEX" val="1"/>
  <p:tag name="KSO_WM_UNIT_ID" val="custom40479664_1*d*1"/>
  <p:tag name="KSO_WM_TEMPLATE_CATEGORY" val="custom"/>
  <p:tag name="KSO_WM_TEMPLATE_INDEX" val="40479664"/>
  <p:tag name="KSO_WM_UNIT_LAYERLEVEL" val="1"/>
  <p:tag name="KSO_WM_TAG_VERSION" val="3.0"/>
  <p:tag name="KSO_WM_UNIT_PIC_EFFECT" val="1"/>
</p:tagLst>
</file>

<file path=ppt/tags/tag3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3.xml><?xml version="1.0" encoding="utf-8"?>
<p:tagLst xmlns:p="http://schemas.openxmlformats.org/presentationml/2006/main">
  <p:tag name="KSO_WM_UNIT_PIC_EFFECT"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5091_1*i*1"/>
  <p:tag name="KSO_WM_TEMPLATE_CATEGORY" val="custom"/>
  <p:tag name="KSO_WM_TEMPLATE_INDEX" val="20235091"/>
  <p:tag name="KSO_WM_UNIT_LAYERLEVEL" val="1"/>
  <p:tag name="KSO_WM_TAG_VERSION" val="3.0"/>
  <p:tag name="KSO_WM_BEAUTIFY_FLAG" val="#wm#"/>
  <p:tag name="KSO_WM_UNIT_PIC_EFFECT"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5091_1*i*2"/>
  <p:tag name="KSO_WM_TEMPLATE_CATEGORY" val="custom"/>
  <p:tag name="KSO_WM_TEMPLATE_INDEX" val="20235091"/>
  <p:tag name="KSO_WM_UNIT_LAYERLEVEL" val="1"/>
  <p:tag name="KSO_WM_TAG_VERSION" val="3.0"/>
  <p:tag name="KSO_WM_BEAUTIFY_FLAG" val="#wm#"/>
  <p:tag name="KSO_WM_UNIT_PIC_EFFECT"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5091_1*i*3"/>
  <p:tag name="KSO_WM_TEMPLATE_CATEGORY" val="custom"/>
  <p:tag name="KSO_WM_TEMPLATE_INDEX" val="20235091"/>
  <p:tag name="KSO_WM_UNIT_LAYERLEVEL" val="1"/>
  <p:tag name="KSO_WM_TAG_VERSION" val="3.0"/>
  <p:tag name="KSO_WM_BEAUTIFY_FLAG" val="#wm#"/>
  <p:tag name="KSO_WM_UNIT_PIC_EFFECT"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5091_1*i*4"/>
  <p:tag name="KSO_WM_TEMPLATE_CATEGORY" val="custom"/>
  <p:tag name="KSO_WM_TEMPLATE_INDEX" val="20235091"/>
  <p:tag name="KSO_WM_UNIT_LAYERLEVEL" val="1"/>
  <p:tag name="KSO_WM_TAG_VERSION" val="3.0"/>
  <p:tag name="KSO_WM_BEAUTIFY_FLAG" val="#wm#"/>
  <p:tag name="KSO_WM_UNIT_PIC_EFFECT"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5091_1*i*5"/>
  <p:tag name="KSO_WM_TEMPLATE_CATEGORY" val="custom"/>
  <p:tag name="KSO_WM_TEMPLATE_INDEX" val="20235091"/>
  <p:tag name="KSO_WM_UNIT_LAYERLEVEL" val="1"/>
  <p:tag name="KSO_WM_TAG_VERSION" val="3.0"/>
  <p:tag name="KSO_WM_BEAUTIFY_FLAG" val="#wm#"/>
  <p:tag name="KSO_WM_UNIT_PIC_EFFECT"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5091_1*i*6"/>
  <p:tag name="KSO_WM_TEMPLATE_CATEGORY" val="custom"/>
  <p:tag name="KSO_WM_TEMPLATE_INDEX" val="20235091"/>
  <p:tag name="KSO_WM_UNIT_LAYERLEVEL" val="1"/>
  <p:tag name="KSO_WM_TAG_VERSION" val="3.0"/>
  <p:tag name="KSO_WM_BEAUTIFY_FLAG" val="#wm#"/>
  <p:tag name="KSO_WM_UNIT_PIC_EFFECT"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5091_1*i*7"/>
  <p:tag name="KSO_WM_TEMPLATE_CATEGORY" val="custom"/>
  <p:tag name="KSO_WM_TEMPLATE_INDEX" val="20235091"/>
  <p:tag name="KSO_WM_UNIT_LAYERLEVEL" val="1"/>
  <p:tag name="KSO_WM_TAG_VERSION" val="3.0"/>
  <p:tag name="KSO_WM_BEAUTIFY_FLAG" val="#wm#"/>
  <p:tag name="KSO_WM_UNIT_PIC_EFFECT" val="1"/>
</p:tagLst>
</file>

<file path=ppt/tags/tag41.xml><?xml version="1.0" encoding="utf-8"?>
<p:tagLst xmlns:p="http://schemas.openxmlformats.org/presentationml/2006/main">
  <p:tag name="KSO_WM_UNIT_VALUE" val="1539*2543"/>
  <p:tag name="KSO_WM_UNIT_HIGHLIGHT" val="0"/>
  <p:tag name="KSO_WM_UNIT_COMPATIBLE" val="0"/>
  <p:tag name="KSO_WM_UNIT_DIAGRAM_ISNUMVISUAL" val="0"/>
  <p:tag name="KSO_WM_UNIT_DIAGRAM_ISREFERUNIT" val="0"/>
  <p:tag name="KSO_WM_UNIT_TYPE" val="d"/>
  <p:tag name="KSO_WM_UNIT_INDEX" val="1"/>
  <p:tag name="KSO_WM_UNIT_ID" val="custom20235091_1*d*1"/>
  <p:tag name="KSO_WM_TEMPLATE_CATEGORY" val="custom"/>
  <p:tag name="KSO_WM_TEMPLATE_INDEX" val="20235091"/>
  <p:tag name="KSO_WM_UNIT_LAYERLEVEL" val="1"/>
  <p:tag name="KSO_WM_TAG_VERSION" val="3.0"/>
  <p:tag name="KSO_WM_BEAUTIFY_FLAG" val="#wm#"/>
  <p:tag name="KSO_WM_UNIT_PIC_EFFECT" val="1"/>
</p:tagLst>
</file>

<file path=ppt/tags/tag4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4.xml><?xml version="1.0" encoding="utf-8"?>
<p:tagLst xmlns:p="http://schemas.openxmlformats.org/presentationml/2006/main">
  <p:tag name="KSO_WM_UNIT_PIC_EFFECT" val="1"/>
</p:tagLst>
</file>

<file path=ppt/tags/tag45.xml><?xml version="1.0" encoding="utf-8"?>
<p:tagLst xmlns:p="http://schemas.openxmlformats.org/presentationml/2006/main">
  <p:tag name="KSO_WM_UNIT_PLACING_PICTURE_USER_VIEWPORT" val="{&quot;height&quot;:8365.041334661355,&quot;width&quot;:12437.016677567037}"/>
  <p:tag name="KSO_WM_UNIT_HIGHLIGHT" val="0"/>
  <p:tag name="KSO_WM_UNIT_COMPATIBLE" val="0"/>
  <p:tag name="KSO_WM_UNIT_DIAGRAM_ISNUMVISUAL" val="0"/>
  <p:tag name="KSO_WM_UNIT_DIAGRAM_ISREFERUNIT" val="0"/>
  <p:tag name="KSO_WM_UNIT_TYPE" val="i"/>
  <p:tag name="KSO_WM_UNIT_INDEX" val="1"/>
  <p:tag name="KSO_WM_UNIT_ID" val="custom20235038_1*i*1"/>
  <p:tag name="KSO_WM_TEMPLATE_CATEGORY" val="custom"/>
  <p:tag name="KSO_WM_TEMPLATE_INDEX" val="20235038"/>
  <p:tag name="KSO_WM_UNIT_LAYERLEVEL" val="1"/>
  <p:tag name="KSO_WM_TAG_VERSION" val="3.0"/>
  <p:tag name="KSO_WM_BEAUTIFY_FLAG" val="#wm#"/>
  <p:tag name="KSO_WM_UNIT_PIC_EFFECT" val="1"/>
</p:tagLst>
</file>

<file path=ppt/tags/tag46.xml><?xml version="1.0" encoding="utf-8"?>
<p:tagLst xmlns:p="http://schemas.openxmlformats.org/presentationml/2006/main">
  <p:tag name="PICID" val="{47eeb641-d48b-4afb-9e3d-102888a2d60c}"/>
  <p:tag name="KSO_WM_UNIT_PLACING_PICTURE_USER_VIEWPORT" val="{&quot;height&quot;:7580,&quot;width&quot;:12223}"/>
  <p:tag name="KSO_WM_UNIT_VALUE" val="1320*2129"/>
  <p:tag name="KSO_WM_UNIT_HIGHLIGHT" val="0"/>
  <p:tag name="KSO_WM_UNIT_COMPATIBLE" val="0"/>
  <p:tag name="KSO_WM_UNIT_DIAGRAM_ISNUMVISUAL" val="0"/>
  <p:tag name="KSO_WM_UNIT_DIAGRAM_ISREFERUNIT" val="0"/>
  <p:tag name="KSO_WM_UNIT_TYPE" val="d"/>
  <p:tag name="KSO_WM_UNIT_INDEX" val="1"/>
  <p:tag name="KSO_WM_UNIT_ID" val="custom20235038_1*d*1"/>
  <p:tag name="KSO_WM_TEMPLATE_CATEGORY" val="custom"/>
  <p:tag name="KSO_WM_TEMPLATE_INDEX" val="20235038"/>
  <p:tag name="KSO_WM_UNIT_LAYERLEVEL" val="1"/>
  <p:tag name="KSO_WM_TAG_VERSION" val="3.0"/>
  <p:tag name="KSO_WM_BEAUTIFY_FLAG" val="#wm#"/>
  <p:tag name="KSO_WM_UNIT_PIC_EFFECT" val="1"/>
</p:tagLst>
</file>

<file path=ppt/tags/tag4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1.xml><?xml version="1.0" encoding="utf-8"?>
<p:tagLst xmlns:p="http://schemas.openxmlformats.org/presentationml/2006/main">
  <p:tag name="KSO_WM_UNIT_VALUE" val="1436*1469"/>
  <p:tag name="KSO_WM_UNIT_HIGHLIGHT" val="0"/>
  <p:tag name="KSO_WM_UNIT_COMPATIBLE" val="0"/>
  <p:tag name="KSO_WM_UNIT_DIAGRAM_ISNUMVISUAL" val="0"/>
  <p:tag name="KSO_WM_UNIT_DIAGRAM_ISREFERUNIT" val="0"/>
  <p:tag name="KSO_WM_UNIT_TYPE" val="d"/>
  <p:tag name="KSO_WM_UNIT_INDEX" val="1"/>
  <p:tag name="KSO_WM_UNIT_ID" val="custom40479650_1*d*1"/>
  <p:tag name="KSO_WM_TEMPLATE_CATEGORY" val="custom"/>
  <p:tag name="KSO_WM_TEMPLATE_INDEX" val="40479650"/>
  <p:tag name="KSO_WM_UNIT_LAYERLEVEL" val="1"/>
  <p:tag name="KSO_WM_TAG_VERSION" val="3.0"/>
  <p:tag name="KSO_WM_BEAUTIFY_FLAG" val="#wm#"/>
  <p:tag name="KSO_WM_UNIT_LINE_FORE_SCHEMECOLOR_INDEX" val="13"/>
  <p:tag name="KSO_WM_UNIT_LINE_FILL_TYPE" val="2"/>
  <p:tag name="KSO_WM_UNIT_USESOURCEFORMAT_APPLY" val="1"/>
  <p:tag name="KSO_WM_UNIT_PIC_EFFECT" val="1"/>
</p:tagLst>
</file>

<file path=ppt/tags/tag5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4.xml><?xml version="1.0" encoding="utf-8"?>
<p:tagLst xmlns:p="http://schemas.openxmlformats.org/presentationml/2006/main">
  <p:tag name="KSO_WM_UNIT_PIC_EFFECT"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549_1*i*1"/>
  <p:tag name="KSO_WM_TEMPLATE_CATEGORY" val="custom"/>
  <p:tag name="KSO_WM_TEMPLATE_INDEX" val="20238549"/>
  <p:tag name="KSO_WM_UNIT_LAYERLEVEL" val="1"/>
  <p:tag name="KSO_WM_TAG_VERSION" val="3.0"/>
  <p:tag name="KSO_WM_BEAUTIFY_FLAG" val="#wm#"/>
  <p:tag name="KSO_WM_UNIT_PIC_EFFECT" val="1"/>
  <p:tag name="KSO_WM_UNIT_TYPE" val="i"/>
  <p:tag name="KSO_WM_UNIT_INDEX" val="1"/>
</p:tagLst>
</file>

<file path=ppt/tags/tag56.xml><?xml version="1.0" encoding="utf-8"?>
<p:tagLst xmlns:p="http://schemas.openxmlformats.org/presentationml/2006/main">
  <p:tag name="KSO_WM_BEAUTIFY_FLAG" val="#wm#"/>
  <p:tag name="KSO_WM_UNIT_VALUE" val="1966*1370"/>
  <p:tag name="KSO_WM_UNIT_HIGHLIGHT" val="0"/>
  <p:tag name="KSO_WM_UNIT_COMPATIBLE" val="0"/>
  <p:tag name="KSO_WM_UNIT_DIAGRAM_ISNUMVISUAL" val="0"/>
  <p:tag name="KSO_WM_UNIT_DIAGRAM_ISREFERUNIT" val="0"/>
  <p:tag name="KSO_WM_UNIT_TYPE" val="d"/>
  <p:tag name="KSO_WM_UNIT_INDEX" val="1"/>
  <p:tag name="KSO_WM_UNIT_ID" val="custom20238549_1*d*1"/>
  <p:tag name="KSO_WM_TEMPLATE_CATEGORY" val="custom"/>
  <p:tag name="KSO_WM_TEMPLATE_INDEX" val="20238549"/>
  <p:tag name="KSO_WM_UNIT_LAYERLEVEL" val="1"/>
  <p:tag name="KSO_WM_TAG_VERSION" val="3.0"/>
  <p:tag name="KSO_WM_UNIT_PIC_EFFECT" val="1"/>
</p:tagLst>
</file>

<file path=ppt/tags/tag5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1.xml><?xml version="1.0" encoding="utf-8"?>
<p:tagLst xmlns:p="http://schemas.openxmlformats.org/presentationml/2006/main">
  <p:tag name="KSO_WM_UNIT_PIC_EFFECT" val="1"/>
</p:tagLst>
</file>

<file path=ppt/tags/tag62.xml><?xml version="1.0" encoding="utf-8"?>
<p:tagLst xmlns:p="http://schemas.openxmlformats.org/presentationml/2006/main">
  <p:tag name="KSO_WM_UNIT_VALUE" val="1765*2462"/>
  <p:tag name="KSO_WM_UNIT_HIGHLIGHT" val="0"/>
  <p:tag name="KSO_WM_UNIT_COMPATIBLE" val="0"/>
  <p:tag name="KSO_WM_UNIT_DIAGRAM_ISNUMVISUAL" val="0"/>
  <p:tag name="KSO_WM_UNIT_DIAGRAM_ISREFERUNIT" val="0"/>
  <p:tag name="KSO_WM_UNIT_TYPE" val="d"/>
  <p:tag name="KSO_WM_UNIT_INDEX" val="1"/>
  <p:tag name="KSO_WM_UNIT_ID" val="custom20235078_1*d*1"/>
  <p:tag name="KSO_WM_TEMPLATE_CATEGORY" val="custom"/>
  <p:tag name="KSO_WM_TEMPLATE_INDEX" val="20235078"/>
  <p:tag name="KSO_WM_UNIT_LAYERLEVEL" val="1"/>
  <p:tag name="KSO_WM_TAG_VERSION" val="3.0"/>
  <p:tag name="KSO_WM_BEAUTIFY_FLAG" val="#wm#"/>
  <p:tag name="KSO_WM_UNIT_PIC_EFFECT"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5078_1*i*1"/>
  <p:tag name="KSO_WM_TEMPLATE_CATEGORY" val="custom"/>
  <p:tag name="KSO_WM_TEMPLATE_INDEX" val="20235078"/>
  <p:tag name="KSO_WM_UNIT_LAYERLEVEL" val="1"/>
  <p:tag name="KSO_WM_TAG_VERSION" val="3.0"/>
  <p:tag name="KSO_WM_BEAUTIFY_FLAG" val="#wm#"/>
  <p:tag name="KSO_WM_UNIT_PIC_EFFECT"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5078_1*i*2"/>
  <p:tag name="KSO_WM_TEMPLATE_CATEGORY" val="custom"/>
  <p:tag name="KSO_WM_TEMPLATE_INDEX" val="20235078"/>
  <p:tag name="KSO_WM_UNIT_LAYERLEVEL" val="1"/>
  <p:tag name="KSO_WM_TAG_VERSION" val="3.0"/>
  <p:tag name="KSO_WM_BEAUTIFY_FLAG" val="#wm#"/>
  <p:tag name="KSO_WM_UNIT_PIC_EFFECT"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5078_1*i*3"/>
  <p:tag name="KSO_WM_TEMPLATE_CATEGORY" val="custom"/>
  <p:tag name="KSO_WM_TEMPLATE_INDEX" val="20235078"/>
  <p:tag name="KSO_WM_UNIT_LAYERLEVEL" val="1"/>
  <p:tag name="KSO_WM_TAG_VERSION" val="3.0"/>
  <p:tag name="KSO_WM_BEAUTIFY_FLAG" val="#wm#"/>
  <p:tag name="KSO_WM_UNIT_PIC_EFFECT"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5078_1*i*4"/>
  <p:tag name="KSO_WM_TEMPLATE_CATEGORY" val="custom"/>
  <p:tag name="KSO_WM_TEMPLATE_INDEX" val="20235078"/>
  <p:tag name="KSO_WM_UNIT_LAYERLEVEL" val="1"/>
  <p:tag name="KSO_WM_TAG_VERSION" val="3.0"/>
  <p:tag name="KSO_WM_BEAUTIFY_FLAG" val="#wm#"/>
  <p:tag name="KSO_WM_UNIT_PIC_EFFECT"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5078_1*i*5"/>
  <p:tag name="KSO_WM_TEMPLATE_CATEGORY" val="custom"/>
  <p:tag name="KSO_WM_TEMPLATE_INDEX" val="20235078"/>
  <p:tag name="KSO_WM_UNIT_LAYERLEVEL" val="1"/>
  <p:tag name="KSO_WM_TAG_VERSION" val="3.0"/>
  <p:tag name="KSO_WM_BEAUTIFY_FLAG" val="#wm#"/>
  <p:tag name="KSO_WM_UNIT_PIC_EFFECT"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5078_1*i*6"/>
  <p:tag name="KSO_WM_TEMPLATE_CATEGORY" val="custom"/>
  <p:tag name="KSO_WM_TEMPLATE_INDEX" val="20235078"/>
  <p:tag name="KSO_WM_UNIT_LAYERLEVEL" val="1"/>
  <p:tag name="KSO_WM_TAG_VERSION" val="3.0"/>
  <p:tag name="KSO_WM_BEAUTIFY_FLAG" val="#wm#"/>
  <p:tag name="KSO_WM_UNIT_PIC_EFFECT" val="1"/>
</p:tagLst>
</file>

<file path=ppt/tags/tag6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3.xml><?xml version="1.0" encoding="utf-8"?>
<p:tagLst xmlns:p="http://schemas.openxmlformats.org/presentationml/2006/main">
  <p:tag name="KSO_WM_BEAUTIFY_FLAG" val="#wm#"/>
  <p:tag name="KSO_WM_UNIT_VALUE" val="2264*2596"/>
  <p:tag name="KSO_WM_UNIT_HIGHLIGHT" val="0"/>
  <p:tag name="KSO_WM_UNIT_COMPATIBLE" val="0"/>
  <p:tag name="KSO_WM_UNIT_DIAGRAM_ISNUMVISUAL" val="0"/>
  <p:tag name="KSO_WM_UNIT_DIAGRAM_ISREFERUNIT" val="0"/>
  <p:tag name="KSO_WM_UNIT_TYPE" val="d"/>
  <p:tag name="KSO_WM_UNIT_INDEX" val="1"/>
  <p:tag name="KSO_WM_UNIT_ID" val="custom40479666_1*d*1"/>
  <p:tag name="KSO_WM_TEMPLATE_CATEGORY" val="custom"/>
  <p:tag name="KSO_WM_TEMPLATE_INDEX" val="40479666"/>
  <p:tag name="KSO_WM_UNIT_LAYERLEVEL" val="1"/>
  <p:tag name="KSO_WM_TAG_VERSION" val="3.0"/>
  <p:tag name="KSO_WM_UNIT_PIC_EFFECT" val="1"/>
</p:tagLst>
</file>

<file path=ppt/tags/tag7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7.xml><?xml version="1.0" encoding="utf-8"?>
<p:tagLst xmlns:p="http://schemas.openxmlformats.org/presentationml/2006/main">
  <p:tag name="KSO_WM_UNIT_PIC_EFFECT"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549_1*i*1"/>
  <p:tag name="KSO_WM_TEMPLATE_CATEGORY" val="custom"/>
  <p:tag name="KSO_WM_TEMPLATE_INDEX" val="20238549"/>
  <p:tag name="KSO_WM_UNIT_LAYERLEVEL" val="1"/>
  <p:tag name="KSO_WM_TAG_VERSION" val="3.0"/>
  <p:tag name="KSO_WM_BEAUTIFY_FLAG" val="#wm#"/>
  <p:tag name="KSO_WM_UNIT_PIC_EFFECT" val="1"/>
  <p:tag name="KSO_WM_UNIT_TYPE" val="i"/>
  <p:tag name="KSO_WM_UNIT_INDEX" val="1"/>
</p:tagLst>
</file>

<file path=ppt/tags/tag79.xml><?xml version="1.0" encoding="utf-8"?>
<p:tagLst xmlns:p="http://schemas.openxmlformats.org/presentationml/2006/main">
  <p:tag name="KSO_WM_BEAUTIFY_FLAG" val="#wm#"/>
  <p:tag name="KSO_WM_UNIT_VALUE" val="1966*1370"/>
  <p:tag name="KSO_WM_UNIT_HIGHLIGHT" val="0"/>
  <p:tag name="KSO_WM_UNIT_COMPATIBLE" val="0"/>
  <p:tag name="KSO_WM_UNIT_DIAGRAM_ISNUMVISUAL" val="0"/>
  <p:tag name="KSO_WM_UNIT_DIAGRAM_ISREFERUNIT" val="0"/>
  <p:tag name="KSO_WM_UNIT_TYPE" val="d"/>
  <p:tag name="KSO_WM_UNIT_INDEX" val="1"/>
  <p:tag name="KSO_WM_UNIT_ID" val="custom20238549_1*d*1"/>
  <p:tag name="KSO_WM_TEMPLATE_CATEGORY" val="custom"/>
  <p:tag name="KSO_WM_TEMPLATE_INDEX" val="20238549"/>
  <p:tag name="KSO_WM_UNIT_LAYERLEVEL" val="1"/>
  <p:tag name="KSO_WM_TAG_VERSION" val="3.0"/>
  <p:tag name="KSO_WM_UNIT_PIC_EFFECT" val="1"/>
</p:tagLst>
</file>

<file path=ppt/tags/tag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2.xml><?xml version="1.0" encoding="utf-8"?>
<p:tagLst xmlns:p="http://schemas.openxmlformats.org/presentationml/2006/main">
  <p:tag name="KSO_WM_UNIT_PIC_EFFECT" val="1"/>
</p:tagLst>
</file>

<file path=ppt/tags/tag8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8557_1*i*1"/>
  <p:tag name="KSO_WM_TEMPLATE_CATEGORY" val="custom"/>
  <p:tag name="KSO_WM_TEMPLATE_INDEX" val="20238557"/>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 name="KSO_WM_UNIT_PIC_EFFECT" val="1"/>
</p:tagLst>
</file>

<file path=ppt/tags/tag8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custom20238557_1*i*2"/>
  <p:tag name="KSO_WM_TEMPLATE_CATEGORY" val="custom"/>
  <p:tag name="KSO_WM_TEMPLATE_INDEX" val="20238557"/>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 name="KSO_WM_UNIT_PIC_EFFECT" val="1"/>
</p:tagLst>
</file>

<file path=ppt/tags/tag85.xml><?xml version="1.0" encoding="utf-8"?>
<p:tagLst xmlns:p="http://schemas.openxmlformats.org/presentationml/2006/main">
  <p:tag name="KSO_WM_UNIT_VALUE" val="909*1209"/>
  <p:tag name="KSO_WM_UNIT_HIGHLIGHT" val="0"/>
  <p:tag name="KSO_WM_UNIT_COMPATIBLE" val="0"/>
  <p:tag name="KSO_WM_UNIT_DIAGRAM_ISNUMVISUAL" val="0"/>
  <p:tag name="KSO_WM_UNIT_DIAGRAM_ISREFERUNIT" val="0"/>
  <p:tag name="KSO_WM_UNIT_TYPE" val="d"/>
  <p:tag name="KSO_WM_UNIT_INDEX" val="1"/>
  <p:tag name="KSO_WM_UNIT_ID" val="custom20238557_1*d*1"/>
  <p:tag name="KSO_WM_TEMPLATE_CATEGORY" val="custom"/>
  <p:tag name="KSO_WM_TEMPLATE_INDEX" val="20238557"/>
  <p:tag name="KSO_WM_UNIT_LAYERLEVEL" val="1"/>
  <p:tag name="KSO_WM_TAG_VERSION" val="3.0"/>
  <p:tag name="KSO_WM_BEAUTIFY_FLAG" val="#wm#"/>
  <p:tag name="KSO_WM_UNIT_LINE_FORE_SCHEMECOLOR_INDEX" val="5"/>
  <p:tag name="KSO_WM_UNIT_LINE_FILL_TYPE" val="2"/>
  <p:tag name="KSO_WM_UNIT_USESOURCEFORMAT_APPLY" val="1"/>
  <p:tag name="KSO_WM_UNIT_PIC_EFFECT" val="1"/>
</p:tagLst>
</file>

<file path=ppt/tags/tag8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7.xml><?xml version="1.0" encoding="utf-8"?>
<p:tagLst xmlns:p="http://schemas.openxmlformats.org/presentationml/2006/main">
  <p:tag name="KSO_WM_UNIT_PIC_EFFECT" val="1"/>
</p:tagLst>
</file>

<file path=ppt/tags/tag8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8557_1*i*1"/>
  <p:tag name="KSO_WM_TEMPLATE_CATEGORY" val="custom"/>
  <p:tag name="KSO_WM_TEMPLATE_INDEX" val="20238557"/>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 name="KSO_WM_UNIT_PIC_EFFECT" val="1"/>
</p:tagLst>
</file>

<file path=ppt/tags/tag8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custom20238557_1*i*2"/>
  <p:tag name="KSO_WM_TEMPLATE_CATEGORY" val="custom"/>
  <p:tag name="KSO_WM_TEMPLATE_INDEX" val="20238557"/>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 name="KSO_WM_UNIT_PIC_EFFECT" val="1"/>
</p:tagLst>
</file>

<file path=ppt/tags/tag9.xml><?xml version="1.0" encoding="utf-8"?>
<p:tagLst xmlns:p="http://schemas.openxmlformats.org/presentationml/2006/main">
  <p:tag name="KSO_WM_UNIT_PIC_EFFECT" val="1"/>
</p:tagLst>
</file>

<file path=ppt/tags/tag90.xml><?xml version="1.0" encoding="utf-8"?>
<p:tagLst xmlns:p="http://schemas.openxmlformats.org/presentationml/2006/main">
  <p:tag name="KSO_WM_UNIT_VALUE" val="909*1209"/>
  <p:tag name="KSO_WM_UNIT_HIGHLIGHT" val="0"/>
  <p:tag name="KSO_WM_UNIT_COMPATIBLE" val="0"/>
  <p:tag name="KSO_WM_UNIT_DIAGRAM_ISNUMVISUAL" val="0"/>
  <p:tag name="KSO_WM_UNIT_DIAGRAM_ISREFERUNIT" val="0"/>
  <p:tag name="KSO_WM_UNIT_TYPE" val="d"/>
  <p:tag name="KSO_WM_UNIT_INDEX" val="1"/>
  <p:tag name="KSO_WM_UNIT_ID" val="custom20238557_1*d*1"/>
  <p:tag name="KSO_WM_TEMPLATE_CATEGORY" val="custom"/>
  <p:tag name="KSO_WM_TEMPLATE_INDEX" val="20238557"/>
  <p:tag name="KSO_WM_UNIT_LAYERLEVEL" val="1"/>
  <p:tag name="KSO_WM_TAG_VERSION" val="3.0"/>
  <p:tag name="KSO_WM_BEAUTIFY_FLAG" val="#wm#"/>
  <p:tag name="KSO_WM_UNIT_LINE_FORE_SCHEMECOLOR_INDEX" val="5"/>
  <p:tag name="KSO_WM_UNIT_LINE_FILL_TYPE" val="2"/>
  <p:tag name="KSO_WM_UNIT_USESOURCEFORMAT_APPLY" val="1"/>
  <p:tag name="KSO_WM_UNIT_PIC_EFFECT" val="1"/>
</p:tagLst>
</file>

<file path=ppt/tags/tag9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7.xml><?xml version="1.0" encoding="utf-8"?>
<p:tagLst xmlns:p="http://schemas.openxmlformats.org/presentationml/2006/main">
  <p:tag name="KSO_WM_UNIT_PIC_EFFECT" val="1"/>
</p:tagLst>
</file>

<file path=ppt/tags/tag9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8557_1*i*1"/>
  <p:tag name="KSO_WM_TEMPLATE_CATEGORY" val="custom"/>
  <p:tag name="KSO_WM_TEMPLATE_INDEX" val="20238557"/>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 name="KSO_WM_UNIT_PIC_EFFECT" val="1"/>
</p:tagLst>
</file>

<file path=ppt/tags/tag9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custom20238557_1*i*2"/>
  <p:tag name="KSO_WM_TEMPLATE_CATEGORY" val="custom"/>
  <p:tag name="KSO_WM_TEMPLATE_INDEX" val="20238557"/>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 name="KSO_WM_UNIT_PIC_EFFECT" val="1"/>
</p:tagLst>
</file>

<file path=ppt/theme/theme1.xml><?xml version="1.0" encoding="utf-8"?>
<a:theme xmlns:a="http://schemas.openxmlformats.org/drawingml/2006/main" name="shinning_stype_bit">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hinning_stype_bit">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13997</Words>
  <Application>WPS 演示</Application>
  <PresentationFormat>全屏显示(4:3)</PresentationFormat>
  <Paragraphs>753</Paragraphs>
  <Slides>77</Slides>
  <Notes>22</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77</vt:i4>
      </vt:variant>
    </vt:vector>
  </HeadingPairs>
  <TitlesOfParts>
    <vt:vector size="93" baseType="lpstr">
      <vt:lpstr>Arial</vt:lpstr>
      <vt:lpstr>宋体</vt:lpstr>
      <vt:lpstr>Wingdings</vt:lpstr>
      <vt:lpstr>Calibri</vt:lpstr>
      <vt:lpstr>Calibri</vt:lpstr>
      <vt:lpstr>Arial</vt:lpstr>
      <vt:lpstr>微软雅黑</vt:lpstr>
      <vt:lpstr>Apple Chancery</vt:lpstr>
      <vt:lpstr>Curlz MT</vt:lpstr>
      <vt:lpstr>ZapfDingbatsITC</vt:lpstr>
      <vt:lpstr>ArialUnicodeMS</vt:lpstr>
      <vt:lpstr>Segoe Print</vt:lpstr>
      <vt:lpstr>Arial Unicode MS</vt:lpstr>
      <vt:lpstr>MiSans Medium</vt:lpstr>
      <vt:lpstr>shinning_stype_bit</vt:lpstr>
      <vt:lpstr>1_shinning_stype_bit</vt:lpstr>
      <vt:lpstr>大模型应用</vt:lpstr>
      <vt:lpstr>目录</vt:lpstr>
      <vt:lpstr>大模型应用概览</vt:lpstr>
      <vt:lpstr>大模型应用概览</vt:lpstr>
      <vt:lpstr>大模型应用概览</vt:lpstr>
      <vt:lpstr>目录</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目录</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目录</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目录</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目录</vt:lpstr>
      <vt:lpstr>具体案例分享</vt:lpstr>
      <vt:lpstr>具体案例分享</vt:lpstr>
      <vt:lpstr>具体案例分享</vt:lpstr>
      <vt:lpstr>具体案例分享</vt:lpstr>
      <vt:lpstr>具体案例分享</vt:lpstr>
      <vt:lpstr>具体案例分享</vt:lpstr>
      <vt:lpstr>具体案例分享</vt:lpstr>
      <vt:lpstr>具体案例分享</vt:lpstr>
      <vt:lpstr>具体案例分享</vt:lpstr>
      <vt:lpstr>目录</vt:lpstr>
      <vt:lpstr>大模型应用的挑战与未来</vt:lpstr>
      <vt:lpstr>大模型应用的挑战与未来</vt:lpstr>
      <vt:lpstr>大模型应用的挑战与未来</vt:lpstr>
      <vt:lpstr>大模型应用的挑战与未来</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mxl.cs.pku@gmail.com</dc:creator>
  <cp:lastModifiedBy>Alive</cp:lastModifiedBy>
  <cp:revision>157</cp:revision>
  <dcterms:created xsi:type="dcterms:W3CDTF">2020-04-12T02:03:00Z</dcterms:created>
  <dcterms:modified xsi:type="dcterms:W3CDTF">2024-12-18T09:37:00Z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7B55531E10CE47C29A9C9BF193FE909D_12</vt:lpwstr>
  </property>
  <property fmtid="{D5CDD505-2E9C-101B-9397-08002B2CF9AE}" pid="3" name="KSOProductBuildVer">
    <vt:lpwstr>2052-12.1.0.18912</vt:lpwstr>
  </property>
</Properties>
</file>